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11" r:id="rId5"/>
    <p:sldId id="345" r:id="rId6"/>
    <p:sldId id="389" r:id="rId7"/>
    <p:sldId id="378" r:id="rId8"/>
    <p:sldId id="393" r:id="rId9"/>
    <p:sldId id="394" r:id="rId10"/>
    <p:sldId id="373" r:id="rId11"/>
    <p:sldId id="385" r:id="rId12"/>
    <p:sldId id="381" r:id="rId13"/>
    <p:sldId id="390" r:id="rId14"/>
    <p:sldId id="391" r:id="rId15"/>
    <p:sldId id="392" r:id="rId16"/>
    <p:sldId id="383" r:id="rId17"/>
    <p:sldId id="387" r:id="rId18"/>
    <p:sldId id="395" r:id="rId19"/>
    <p:sldId id="382" r:id="rId20"/>
    <p:sldId id="384" r:id="rId21"/>
    <p:sldId id="372" r:id="rId22"/>
  </p:sldIdLst>
  <p:sldSz cx="9144000" cy="5143500" type="screen16x9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47">
          <p15:clr>
            <a:srgbClr val="A4A3A4"/>
          </p15:clr>
        </p15:guide>
        <p15:guide id="2" orient="horz" pos="2719">
          <p15:clr>
            <a:srgbClr val="A4A3A4"/>
          </p15:clr>
        </p15:guide>
        <p15:guide id="3" orient="horz" pos="2036">
          <p15:clr>
            <a:srgbClr val="A4A3A4"/>
          </p15:clr>
        </p15:guide>
        <p15:guide id="4" pos="2883">
          <p15:clr>
            <a:srgbClr val="A4A3A4"/>
          </p15:clr>
        </p15:guide>
        <p15:guide id="5" pos="307">
          <p15:clr>
            <a:srgbClr val="A4A3A4"/>
          </p15:clr>
        </p15:guide>
        <p15:guide id="6" pos="549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s Anebreid" initials="H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48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890" autoAdjust="0"/>
    <p:restoredTop sz="81172" autoAdjust="0"/>
  </p:normalViewPr>
  <p:slideViewPr>
    <p:cSldViewPr snapToGrid="0" snapToObjects="1">
      <p:cViewPr>
        <p:scale>
          <a:sx n="100" d="100"/>
          <a:sy n="100" d="100"/>
        </p:scale>
        <p:origin x="-418" y="-662"/>
      </p:cViewPr>
      <p:guideLst>
        <p:guide orient="horz" pos="547"/>
        <p:guide orient="horz" pos="2719"/>
        <p:guide orient="horz" pos="2036"/>
        <p:guide pos="2883"/>
        <p:guide pos="307"/>
        <p:guide pos="5491"/>
      </p:guideLst>
    </p:cSldViewPr>
  </p:slideViewPr>
  <p:outlineViewPr>
    <p:cViewPr>
      <p:scale>
        <a:sx n="33" d="100"/>
        <a:sy n="33" d="100"/>
      </p:scale>
      <p:origin x="0" y="57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 showGuides="1">
      <p:cViewPr varScale="1">
        <p:scale>
          <a:sx n="98" d="100"/>
          <a:sy n="98" d="100"/>
        </p:scale>
        <p:origin x="-351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a\OneDrive\Grow%20Smarter\OM%20reports\access_log_2018082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a\OneDrive\Grow%20Smarter\OM%20reports\access_log_2018082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a\OneDrive\Grow%20Smarter\OM%20reports\access_log_201808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pivotSource>
    <c:name>[access_log_20180821.xlsx]ch.ViktPerFraktion!PivotTable1</c:name>
    <c:fmtId val="16"/>
  </c:pivotSource>
  <c:chart>
    <c:title>
      <c:tx>
        <c:rich>
          <a:bodyPr/>
          <a:lstStyle/>
          <a:p>
            <a:pPr>
              <a:defRPr/>
            </a:pPr>
            <a:r>
              <a:rPr lang="en-US" dirty="0"/>
              <a:t>Weight per </a:t>
            </a:r>
            <a:r>
              <a:rPr lang="en-US" dirty="0" smtClean="0"/>
              <a:t>fraction [kg]</a:t>
            </a:r>
            <a:endParaRPr lang="en-US" dirty="0"/>
          </a:p>
        </c:rich>
      </c:tx>
      <c:layout/>
    </c:title>
    <c:pivotFmts>
      <c:pivotFmt>
        <c:idx val="0"/>
        <c:spPr>
          <a:ln>
            <a:solidFill>
              <a:schemeClr val="tx1"/>
            </a:solidFill>
          </a:ln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Val val="1"/>
        </c:dLbl>
      </c:pivotFmt>
      <c:pivotFmt>
        <c:idx val="1"/>
        <c:spPr>
          <a:solidFill>
            <a:srgbClr val="92D050"/>
          </a:solidFill>
          <a:ln>
            <a:solidFill>
              <a:schemeClr val="tx1"/>
            </a:solidFill>
          </a:ln>
        </c:spPr>
      </c:pivotFmt>
      <c:pivotFmt>
        <c:idx val="2"/>
        <c:spPr>
          <a:solidFill>
            <a:srgbClr val="FFFF00"/>
          </a:solidFill>
          <a:ln>
            <a:solidFill>
              <a:schemeClr val="tx1"/>
            </a:solidFill>
          </a:ln>
        </c:spPr>
      </c:pivotFmt>
      <c:pivotFmt>
        <c:idx val="3"/>
        <c:spPr>
          <a:solidFill>
            <a:srgbClr val="FFC000"/>
          </a:solidFill>
          <a:ln>
            <a:solidFill>
              <a:schemeClr val="tx1"/>
            </a:solidFill>
          </a:ln>
        </c:spPr>
      </c:pivotFmt>
      <c:pivotFmt>
        <c:idx val="4"/>
        <c:spPr>
          <a:solidFill>
            <a:schemeClr val="bg1"/>
          </a:solidFill>
          <a:ln>
            <a:solidFill>
              <a:schemeClr val="tx1"/>
            </a:solidFill>
          </a:ln>
        </c:spPr>
      </c:pivotFmt>
      <c:pivotFmt>
        <c:idx val="5"/>
        <c:spPr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c:spPr>
      </c:pivotFmt>
      <c:pivotFmt>
        <c:idx val="6"/>
        <c:spPr>
          <a:ln>
            <a:solidFill>
              <a:schemeClr val="tx1"/>
            </a:solidFill>
          </a:ln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Val val="1"/>
        </c:dLbl>
      </c:pivotFmt>
      <c:pivotFmt>
        <c:idx val="7"/>
        <c:spPr>
          <a:solidFill>
            <a:srgbClr val="92D050"/>
          </a:solidFill>
          <a:ln>
            <a:solidFill>
              <a:schemeClr val="tx1"/>
            </a:solidFill>
          </a:ln>
        </c:spPr>
      </c:pivotFmt>
      <c:pivotFmt>
        <c:idx val="8"/>
        <c:spPr>
          <a:solidFill>
            <a:srgbClr val="FFFF00"/>
          </a:solidFill>
          <a:ln>
            <a:solidFill>
              <a:schemeClr val="tx1"/>
            </a:solidFill>
          </a:ln>
        </c:spPr>
      </c:pivotFmt>
      <c:pivotFmt>
        <c:idx val="9"/>
        <c:spPr>
          <a:solidFill>
            <a:srgbClr val="FFC000"/>
          </a:solidFill>
          <a:ln>
            <a:solidFill>
              <a:schemeClr val="tx1"/>
            </a:solidFill>
          </a:ln>
        </c:spPr>
      </c:pivotFmt>
      <c:pivotFmt>
        <c:idx val="10"/>
        <c:spPr>
          <a:solidFill>
            <a:schemeClr val="bg1"/>
          </a:solidFill>
          <a:ln>
            <a:solidFill>
              <a:schemeClr val="tx1"/>
            </a:solidFill>
          </a:ln>
        </c:spPr>
      </c:pivotFmt>
      <c:pivotFmt>
        <c:idx val="11"/>
        <c:spPr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c:spPr>
      </c:pivotFmt>
      <c:pivotFmt>
        <c:idx val="12"/>
        <c:spPr>
          <a:ln>
            <a:solidFill>
              <a:schemeClr val="tx1"/>
            </a:solidFill>
          </a:ln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Val val="1"/>
        </c:dLbl>
      </c:pivotFmt>
      <c:pivotFmt>
        <c:idx val="13"/>
        <c:spPr>
          <a:solidFill>
            <a:srgbClr val="92D050"/>
          </a:solidFill>
          <a:ln>
            <a:solidFill>
              <a:schemeClr val="tx1"/>
            </a:solidFill>
          </a:ln>
        </c:spPr>
      </c:pivotFmt>
      <c:pivotFmt>
        <c:idx val="14"/>
        <c:spPr>
          <a:solidFill>
            <a:srgbClr val="FFFF00"/>
          </a:solidFill>
          <a:ln>
            <a:solidFill>
              <a:schemeClr val="tx1"/>
            </a:solidFill>
          </a:ln>
        </c:spPr>
      </c:pivotFmt>
      <c:pivotFmt>
        <c:idx val="15"/>
        <c:spPr>
          <a:solidFill>
            <a:srgbClr val="FFC000"/>
          </a:solidFill>
          <a:ln>
            <a:solidFill>
              <a:schemeClr val="tx1"/>
            </a:solidFill>
          </a:ln>
        </c:spPr>
      </c:pivotFmt>
      <c:pivotFmt>
        <c:idx val="16"/>
        <c:spPr>
          <a:solidFill>
            <a:schemeClr val="bg1"/>
          </a:solidFill>
          <a:ln>
            <a:solidFill>
              <a:schemeClr val="tx1"/>
            </a:solidFill>
          </a:ln>
        </c:spPr>
      </c:pivotFmt>
      <c:pivotFmt>
        <c:idx val="17"/>
        <c:spPr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c:spPr>
      </c:pivotFmt>
    </c:pivotFmts>
    <c:plotArea>
      <c:layout/>
      <c:pieChart>
        <c:varyColors val="1"/>
        <c:ser>
          <c:idx val="0"/>
          <c:order val="0"/>
          <c:tx>
            <c:strRef>
              <c:f>'ch.ViktPerFraktion'!$B$3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Val val="1"/>
            <c:showLeaderLines val="1"/>
          </c:dLbls>
          <c:cat>
            <c:strRef>
              <c:f>'ch.ViktPerFraktion'!$A$4:$A$9</c:f>
              <c:strCache>
                <c:ptCount val="5"/>
                <c:pt idx="0">
                  <c:v>Organic</c:v>
                </c:pt>
                <c:pt idx="1">
                  <c:v>Paper</c:v>
                </c:pt>
                <c:pt idx="2">
                  <c:v>Plastic</c:v>
                </c:pt>
                <c:pt idx="3">
                  <c:v>Rest</c:v>
                </c:pt>
                <c:pt idx="4">
                  <c:v>Unknown</c:v>
                </c:pt>
              </c:strCache>
            </c:strRef>
          </c:cat>
          <c:val>
            <c:numRef>
              <c:f>'ch.ViktPerFraktion'!$B$4:$B$9</c:f>
              <c:numCache>
                <c:formatCode>0</c:formatCode>
                <c:ptCount val="5"/>
                <c:pt idx="0">
                  <c:v>1209.0100000000014</c:v>
                </c:pt>
                <c:pt idx="1">
                  <c:v>337.82999999999964</c:v>
                </c:pt>
                <c:pt idx="2">
                  <c:v>273.14999999999975</c:v>
                </c:pt>
                <c:pt idx="3">
                  <c:v>1205.7500000000005</c:v>
                </c:pt>
                <c:pt idx="4">
                  <c:v>1785.2800000000104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externalData r:id="rId1"/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pivotSource>
    <c:name>[access_log_20180821.xlsx]ch.LucköppnPerFraktion!PivotTable2</c:name>
    <c:fmtId val="3"/>
  </c:pivotSource>
  <c:chart>
    <c:title>
      <c:tx>
        <c:rich>
          <a:bodyPr/>
          <a:lstStyle/>
          <a:p>
            <a:pPr>
              <a:defRPr/>
            </a:pPr>
            <a:r>
              <a:rPr lang="en-US" dirty="0"/>
              <a:t>Inlet </a:t>
            </a:r>
            <a:r>
              <a:rPr lang="en-US" dirty="0" smtClean="0"/>
              <a:t>access</a:t>
            </a:r>
            <a:endParaRPr lang="en-US" dirty="0"/>
          </a:p>
        </c:rich>
      </c:tx>
      <c:layout>
        <c:manualLayout>
          <c:xMode val="edge"/>
          <c:yMode val="edge"/>
          <c:x val="0.28370711851796576"/>
          <c:y val="2.9838002135984771E-2"/>
        </c:manualLayout>
      </c:layout>
    </c:title>
    <c:pivotFmts>
      <c:pivotFmt>
        <c:idx val="0"/>
        <c:spPr>
          <a:ln>
            <a:solidFill>
              <a:schemeClr val="tx1"/>
            </a:solidFill>
          </a:ln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Val val="1"/>
        </c:dLbl>
      </c:pivotFmt>
      <c:pivotFmt>
        <c:idx val="1"/>
        <c:spPr>
          <a:solidFill>
            <a:srgbClr val="92D050"/>
          </a:solidFill>
          <a:ln>
            <a:solidFill>
              <a:schemeClr val="tx1"/>
            </a:solidFill>
          </a:ln>
        </c:spPr>
      </c:pivotFmt>
      <c:pivotFmt>
        <c:idx val="2"/>
        <c:spPr>
          <a:solidFill>
            <a:srgbClr val="FFFF00"/>
          </a:solidFill>
          <a:ln>
            <a:solidFill>
              <a:schemeClr val="tx1"/>
            </a:solidFill>
          </a:ln>
        </c:spPr>
      </c:pivotFmt>
      <c:pivotFmt>
        <c:idx val="3"/>
        <c:spPr>
          <a:solidFill>
            <a:srgbClr val="FFC000"/>
          </a:solidFill>
          <a:ln>
            <a:solidFill>
              <a:schemeClr val="tx1"/>
            </a:solidFill>
          </a:ln>
        </c:spPr>
      </c:pivotFmt>
      <c:pivotFmt>
        <c:idx val="4"/>
        <c:spPr>
          <a:solidFill>
            <a:schemeClr val="bg1"/>
          </a:solidFill>
          <a:ln>
            <a:solidFill>
              <a:schemeClr val="tx1"/>
            </a:solidFill>
          </a:ln>
        </c:spPr>
      </c:pivotFmt>
      <c:pivotFmt>
        <c:idx val="5"/>
        <c:spPr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c:spPr>
      </c:pivotFmt>
      <c:pivotFmt>
        <c:idx val="6"/>
        <c:spPr>
          <a:ln>
            <a:solidFill>
              <a:schemeClr val="tx1"/>
            </a:solidFill>
          </a:ln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Val val="1"/>
        </c:dLbl>
      </c:pivotFmt>
      <c:pivotFmt>
        <c:idx val="7"/>
        <c:spPr>
          <a:solidFill>
            <a:srgbClr val="92D050"/>
          </a:solidFill>
          <a:ln>
            <a:solidFill>
              <a:schemeClr val="tx1"/>
            </a:solidFill>
          </a:ln>
        </c:spPr>
      </c:pivotFmt>
      <c:pivotFmt>
        <c:idx val="8"/>
        <c:spPr>
          <a:solidFill>
            <a:srgbClr val="FFFF00"/>
          </a:solidFill>
          <a:ln>
            <a:solidFill>
              <a:schemeClr val="tx1"/>
            </a:solidFill>
          </a:ln>
        </c:spPr>
      </c:pivotFmt>
      <c:pivotFmt>
        <c:idx val="9"/>
        <c:spPr>
          <a:solidFill>
            <a:srgbClr val="FFC000"/>
          </a:solidFill>
          <a:ln>
            <a:solidFill>
              <a:schemeClr val="tx1"/>
            </a:solidFill>
          </a:ln>
        </c:spPr>
      </c:pivotFmt>
      <c:pivotFmt>
        <c:idx val="10"/>
        <c:spPr>
          <a:solidFill>
            <a:schemeClr val="bg1"/>
          </a:solidFill>
          <a:ln>
            <a:solidFill>
              <a:schemeClr val="tx1"/>
            </a:solidFill>
          </a:ln>
        </c:spPr>
      </c:pivotFmt>
      <c:pivotFmt>
        <c:idx val="11"/>
        <c:spPr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c:spPr>
      </c:pivotFmt>
      <c:pivotFmt>
        <c:idx val="12"/>
        <c:spPr>
          <a:ln>
            <a:solidFill>
              <a:schemeClr val="tx1"/>
            </a:solidFill>
          </a:ln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Val val="1"/>
        </c:dLbl>
      </c:pivotFmt>
      <c:pivotFmt>
        <c:idx val="13"/>
        <c:spPr>
          <a:solidFill>
            <a:srgbClr val="92D050"/>
          </a:solidFill>
          <a:ln>
            <a:solidFill>
              <a:schemeClr val="tx1"/>
            </a:solidFill>
          </a:ln>
        </c:spPr>
      </c:pivotFmt>
      <c:pivotFmt>
        <c:idx val="14"/>
        <c:spPr>
          <a:solidFill>
            <a:srgbClr val="FFFF00"/>
          </a:solidFill>
          <a:ln>
            <a:solidFill>
              <a:schemeClr val="tx1"/>
            </a:solidFill>
          </a:ln>
        </c:spPr>
      </c:pivotFmt>
      <c:pivotFmt>
        <c:idx val="15"/>
        <c:spPr>
          <a:solidFill>
            <a:srgbClr val="FFC000"/>
          </a:solidFill>
          <a:ln>
            <a:solidFill>
              <a:schemeClr val="tx1"/>
            </a:solidFill>
          </a:ln>
        </c:spPr>
      </c:pivotFmt>
      <c:pivotFmt>
        <c:idx val="16"/>
        <c:spPr>
          <a:solidFill>
            <a:schemeClr val="bg1"/>
          </a:solidFill>
          <a:ln>
            <a:solidFill>
              <a:schemeClr val="tx1"/>
            </a:solidFill>
          </a:ln>
        </c:spPr>
      </c:pivotFmt>
      <c:pivotFmt>
        <c:idx val="17"/>
        <c:spPr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c:spPr>
      </c:pivotFmt>
    </c:pivotFmts>
    <c:plotArea>
      <c:layout/>
      <c:pieChart>
        <c:varyColors val="1"/>
        <c:ser>
          <c:idx val="0"/>
          <c:order val="0"/>
          <c:tx>
            <c:strRef>
              <c:f>'ch.LucköppnPerFraktion'!$B$3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Val val="1"/>
            <c:showLeaderLines val="1"/>
          </c:dLbls>
          <c:cat>
            <c:strRef>
              <c:f>'ch.LucköppnPerFraktion'!$A$4:$A$9</c:f>
              <c:strCache>
                <c:ptCount val="5"/>
                <c:pt idx="0">
                  <c:v>Organic</c:v>
                </c:pt>
                <c:pt idx="1">
                  <c:v>Paper</c:v>
                </c:pt>
                <c:pt idx="2">
                  <c:v>Plastic</c:v>
                </c:pt>
                <c:pt idx="3">
                  <c:v>Rest</c:v>
                </c:pt>
                <c:pt idx="4">
                  <c:v>Unknown</c:v>
                </c:pt>
              </c:strCache>
            </c:strRef>
          </c:cat>
          <c:val>
            <c:numRef>
              <c:f>'ch.LucköppnPerFraktion'!$B$4:$B$9</c:f>
              <c:numCache>
                <c:formatCode>General</c:formatCode>
                <c:ptCount val="5"/>
                <c:pt idx="0">
                  <c:v>1001</c:v>
                </c:pt>
                <c:pt idx="1">
                  <c:v>744</c:v>
                </c:pt>
                <c:pt idx="2">
                  <c:v>721</c:v>
                </c:pt>
                <c:pt idx="3">
                  <c:v>1273</c:v>
                </c:pt>
                <c:pt idx="4">
                  <c:v>2086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externalData r:id="rId1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'ch.ViktPerFraktion'!$B$28</c:f>
              <c:strCache>
                <c:ptCount val="1"/>
                <c:pt idx="0">
                  <c:v>kg/apartment/day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cat>
            <c:strRef>
              <c:f>'ch.ViktPerFraktion'!$A$29:$A$33</c:f>
              <c:strCache>
                <c:ptCount val="5"/>
                <c:pt idx="0">
                  <c:v>Rest</c:v>
                </c:pt>
                <c:pt idx="1">
                  <c:v>Organic</c:v>
                </c:pt>
                <c:pt idx="2">
                  <c:v>Plastic</c:v>
                </c:pt>
                <c:pt idx="3">
                  <c:v>Paper</c:v>
                </c:pt>
                <c:pt idx="4">
                  <c:v>Unknown</c:v>
                </c:pt>
              </c:strCache>
            </c:strRef>
          </c:cat>
          <c:val>
            <c:numRef>
              <c:f>'ch.ViktPerFraktion'!$B$29:$B$33</c:f>
              <c:numCache>
                <c:formatCode>General</c:formatCode>
                <c:ptCount val="5"/>
                <c:pt idx="0">
                  <c:v>0.12000000000000001</c:v>
                </c:pt>
                <c:pt idx="1">
                  <c:v>0.12000000000000001</c:v>
                </c:pt>
                <c:pt idx="2">
                  <c:v>3.0000000000000002E-2</c:v>
                </c:pt>
                <c:pt idx="3">
                  <c:v>3.0000000000000002E-2</c:v>
                </c:pt>
                <c:pt idx="4">
                  <c:v>0.18000000000000002</c:v>
                </c:pt>
              </c:numCache>
            </c:numRef>
          </c:val>
        </c:ser>
        <c:dLbls/>
        <c:axId val="127631744"/>
        <c:axId val="127633280"/>
      </c:barChart>
      <c:catAx>
        <c:axId val="127631744"/>
        <c:scaling>
          <c:orientation val="minMax"/>
        </c:scaling>
        <c:axPos val="b"/>
        <c:tickLblPos val="nextTo"/>
        <c:crossAx val="127633280"/>
        <c:crosses val="autoZero"/>
        <c:auto val="1"/>
        <c:lblAlgn val="ctr"/>
        <c:lblOffset val="100"/>
      </c:catAx>
      <c:valAx>
        <c:axId val="127633280"/>
        <c:scaling>
          <c:orientation val="minMax"/>
        </c:scaling>
        <c:axPos val="l"/>
        <c:majorGridlines/>
        <c:numFmt formatCode="General" sourceLinked="1"/>
        <c:tickLblPos val="nextTo"/>
        <c:crossAx val="12763174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6D2AD-BE72-8445-A222-16E2CF99CB01}" type="datetimeFigureOut">
              <a:rPr lang="sv-SE" smtClean="0"/>
              <a:pPr/>
              <a:t>2018-10-04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54F38-9D4D-6042-9321-40BAB8C3C41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9288272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3716E-5762-9549-844B-0BBBD798B57E}" type="datetimeFigureOut">
              <a:rPr lang="sv-SE" smtClean="0"/>
              <a:pPr/>
              <a:t>2018-10-04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5B497-26F1-7542-822A-ECA7D741D2B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775950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5B497-26F1-7542-822A-ECA7D741D2B2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711072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5B497-26F1-7542-822A-ECA7D741D2B2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350829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5B497-26F1-7542-822A-ECA7D741D2B2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40848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2 row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"/>
            <a:ext cx="9144000" cy="5143500"/>
          </a:xfrm>
          <a:prstGeom prst="rect">
            <a:avLst/>
          </a:prstGeom>
        </p:spPr>
      </p:pic>
      <p:sp>
        <p:nvSpPr>
          <p:cNvPr id="6" name="Rubrik 1"/>
          <p:cNvSpPr txBox="1">
            <a:spLocks/>
          </p:cNvSpPr>
          <p:nvPr userDrawn="1"/>
        </p:nvSpPr>
        <p:spPr>
          <a:xfrm>
            <a:off x="180000" y="2"/>
            <a:ext cx="4392000" cy="3749038"/>
          </a:xfrm>
          <a:prstGeom prst="rect">
            <a:avLst/>
          </a:prstGeom>
          <a:solidFill>
            <a:schemeClr val="accent2">
              <a:alpha val="40000"/>
            </a:schemeClr>
          </a:solidFill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bg2"/>
                </a:solidFill>
                <a:latin typeface="Gill Sans Bold Condensed"/>
                <a:ea typeface="+mj-ea"/>
                <a:cs typeface="Gill Sans Bold Condensed"/>
              </a:defRPr>
            </a:lvl1pPr>
          </a:lstStyle>
          <a:p>
            <a:endParaRPr lang="sv-SE" dirty="0">
              <a:solidFill>
                <a:schemeClr val="accent2"/>
              </a:solidFill>
            </a:endParaRPr>
          </a:p>
        </p:txBody>
      </p:sp>
      <p:sp>
        <p:nvSpPr>
          <p:cNvPr id="9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2375684"/>
            <a:ext cx="3838574" cy="1099034"/>
          </a:xfrm>
        </p:spPr>
        <p:txBody>
          <a:bodyPr bIns="0">
            <a:normAutofit/>
          </a:bodyPr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2"/>
                </a:solidFill>
                <a:latin typeface="Franklin Gothic Demi" panose="020B07030201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endParaRPr lang="sv-SE" dirty="0"/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 rotWithShape="1">
          <a:blip r:embed="rId3" cstate="email">
            <a:lum bright="100000" contrast="10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30144" b="30144"/>
          <a:stretch/>
        </p:blipFill>
        <p:spPr>
          <a:xfrm>
            <a:off x="457659" y="233572"/>
            <a:ext cx="1752924" cy="540000"/>
          </a:xfrm>
          <a:prstGeom prst="rect">
            <a:avLst/>
          </a:prstGeom>
        </p:spPr>
      </p:pic>
      <p:sp>
        <p:nvSpPr>
          <p:cNvPr id="10" name="Platshållare för innehåll 3"/>
          <p:cNvSpPr>
            <a:spLocks noGrp="1"/>
          </p:cNvSpPr>
          <p:nvPr>
            <p:ph sz="half" idx="10" hasCustomPrompt="1"/>
          </p:nvPr>
        </p:nvSpPr>
        <p:spPr>
          <a:xfrm>
            <a:off x="457201" y="1195175"/>
            <a:ext cx="3838574" cy="1144800"/>
          </a:xfrm>
        </p:spPr>
        <p:txBody>
          <a:bodyPr wrap="none" bIns="0">
            <a:normAutofit/>
          </a:bodyPr>
          <a:lstStyle>
            <a:lvl1pPr marL="0" indent="0">
              <a:lnSpc>
                <a:spcPts val="4000"/>
              </a:lnSpc>
              <a:buNone/>
              <a:defRPr sz="40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sv-SE" dirty="0"/>
              <a:t>PLACE NAME OF</a:t>
            </a:r>
            <a:br>
              <a:rPr lang="sv-SE" dirty="0"/>
            </a:br>
            <a:r>
              <a:rPr lang="sv-SE" dirty="0"/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51567520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Enva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 txBox="1">
            <a:spLocks/>
          </p:cNvSpPr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bg2"/>
                </a:solidFill>
                <a:latin typeface="Gill Sans Bold Condensed"/>
                <a:ea typeface="+mj-ea"/>
                <a:cs typeface="Gill Sans Bold Condensed"/>
              </a:defRPr>
            </a:lvl1pPr>
          </a:lstStyle>
          <a:p>
            <a:endParaRPr lang="sv-SE" dirty="0">
              <a:solidFill>
                <a:schemeClr val="accent2"/>
              </a:solidFill>
            </a:endParaRPr>
          </a:p>
        </p:txBody>
      </p:sp>
      <p:sp>
        <p:nvSpPr>
          <p:cNvPr id="10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1618030"/>
            <a:ext cx="3838574" cy="1668162"/>
          </a:xfrm>
        </p:spPr>
        <p:txBody>
          <a:bodyPr bIns="0">
            <a:normAutofit/>
          </a:bodyPr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2"/>
                </a:solidFill>
                <a:latin typeface="Franklin Gothic Demi" panose="020B07030201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1" name="Platshållare för innehåll 3"/>
          <p:cNvSpPr>
            <a:spLocks noGrp="1"/>
          </p:cNvSpPr>
          <p:nvPr>
            <p:ph sz="half" idx="10" hasCustomPrompt="1"/>
          </p:nvPr>
        </p:nvSpPr>
        <p:spPr>
          <a:xfrm>
            <a:off x="457201" y="363600"/>
            <a:ext cx="3838574" cy="1144800"/>
          </a:xfrm>
        </p:spPr>
        <p:txBody>
          <a:bodyPr bIns="0">
            <a:normAutofit/>
          </a:bodyPr>
          <a:lstStyle>
            <a:lvl1pPr marL="0" indent="0">
              <a:lnSpc>
                <a:spcPts val="4000"/>
              </a:lnSpc>
              <a:buNone/>
              <a:defRPr sz="40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sv-SE" dirty="0"/>
              <a:t>PLACE NAME OF</a:t>
            </a:r>
            <a:br>
              <a:rPr lang="sv-SE" dirty="0"/>
            </a:br>
            <a:r>
              <a:rPr lang="sv-SE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xmlns="" val="118387229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Envac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 txBox="1">
            <a:spLocks/>
          </p:cNvSpPr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bg2"/>
                </a:solidFill>
                <a:latin typeface="Gill Sans Bold Condensed"/>
                <a:ea typeface="+mj-ea"/>
                <a:cs typeface="Gill Sans Bold Condensed"/>
              </a:defRPr>
            </a:lvl1pPr>
          </a:lstStyle>
          <a:p>
            <a:endParaRPr lang="sv-SE" dirty="0">
              <a:solidFill>
                <a:schemeClr val="accent2"/>
              </a:solidFill>
            </a:endParaRPr>
          </a:p>
        </p:txBody>
      </p:sp>
      <p:sp>
        <p:nvSpPr>
          <p:cNvPr id="10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1618030"/>
            <a:ext cx="3838574" cy="1668162"/>
          </a:xfrm>
        </p:spPr>
        <p:txBody>
          <a:bodyPr bIns="0">
            <a:normAutofit/>
          </a:bodyPr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2"/>
                </a:solidFill>
                <a:latin typeface="Franklin Gothic Demi" panose="020B07030201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1" name="Platshållare för innehåll 3"/>
          <p:cNvSpPr>
            <a:spLocks noGrp="1"/>
          </p:cNvSpPr>
          <p:nvPr>
            <p:ph sz="half" idx="10" hasCustomPrompt="1"/>
          </p:nvPr>
        </p:nvSpPr>
        <p:spPr>
          <a:xfrm>
            <a:off x="457201" y="363600"/>
            <a:ext cx="3838574" cy="1144800"/>
          </a:xfrm>
        </p:spPr>
        <p:txBody>
          <a:bodyPr bIns="0">
            <a:normAutofit/>
          </a:bodyPr>
          <a:lstStyle>
            <a:lvl1pPr marL="0" indent="0">
              <a:lnSpc>
                <a:spcPts val="4000"/>
              </a:lnSpc>
              <a:buNone/>
              <a:defRPr sz="40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sv-SE" dirty="0"/>
              <a:t>PLACE NAME OF</a:t>
            </a:r>
            <a:br>
              <a:rPr lang="sv-SE" dirty="0"/>
            </a:br>
            <a:r>
              <a:rPr lang="sv-SE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xmlns="" val="187389738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Envac Sunny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 txBox="1">
            <a:spLocks/>
          </p:cNvSpPr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bg2"/>
                </a:solidFill>
                <a:latin typeface="Gill Sans Bold Condensed"/>
                <a:ea typeface="+mj-ea"/>
                <a:cs typeface="Gill Sans Bold Condensed"/>
              </a:defRPr>
            </a:lvl1pPr>
          </a:lstStyle>
          <a:p>
            <a:endParaRPr lang="sv-SE" dirty="0">
              <a:solidFill>
                <a:schemeClr val="accent2"/>
              </a:solidFill>
            </a:endParaRPr>
          </a:p>
        </p:txBody>
      </p:sp>
      <p:sp>
        <p:nvSpPr>
          <p:cNvPr id="10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1618030"/>
            <a:ext cx="3838574" cy="1668162"/>
          </a:xfrm>
        </p:spPr>
        <p:txBody>
          <a:bodyPr bIns="0">
            <a:normAutofit/>
          </a:bodyPr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2"/>
                </a:solidFill>
                <a:latin typeface="Franklin Gothic Demi" panose="020B07030201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1" name="Platshållare för innehåll 3"/>
          <p:cNvSpPr>
            <a:spLocks noGrp="1"/>
          </p:cNvSpPr>
          <p:nvPr>
            <p:ph sz="half" idx="10" hasCustomPrompt="1"/>
          </p:nvPr>
        </p:nvSpPr>
        <p:spPr>
          <a:xfrm>
            <a:off x="457201" y="363600"/>
            <a:ext cx="3838574" cy="1144800"/>
          </a:xfrm>
        </p:spPr>
        <p:txBody>
          <a:bodyPr bIns="0">
            <a:normAutofit/>
          </a:bodyPr>
          <a:lstStyle>
            <a:lvl1pPr marL="0" indent="0">
              <a:lnSpc>
                <a:spcPts val="4000"/>
              </a:lnSpc>
              <a:buNone/>
              <a:defRPr sz="40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sv-SE" dirty="0"/>
              <a:t>PLACE NAME OF</a:t>
            </a:r>
            <a:br>
              <a:rPr lang="sv-SE" dirty="0"/>
            </a:br>
            <a:r>
              <a:rPr lang="sv-SE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xmlns="" val="213018768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Envac P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 txBox="1">
            <a:spLocks/>
          </p:cNvSpPr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bg2"/>
                </a:solidFill>
                <a:latin typeface="Gill Sans Bold Condensed"/>
                <a:ea typeface="+mj-ea"/>
                <a:cs typeface="Gill Sans Bold Condensed"/>
              </a:defRPr>
            </a:lvl1pPr>
          </a:lstStyle>
          <a:p>
            <a:endParaRPr lang="sv-SE" dirty="0">
              <a:solidFill>
                <a:schemeClr val="accent2"/>
              </a:solidFill>
            </a:endParaRPr>
          </a:p>
        </p:txBody>
      </p:sp>
      <p:sp>
        <p:nvSpPr>
          <p:cNvPr id="10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1618030"/>
            <a:ext cx="3838574" cy="1668162"/>
          </a:xfrm>
        </p:spPr>
        <p:txBody>
          <a:bodyPr bIns="0">
            <a:normAutofit/>
          </a:bodyPr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2"/>
                </a:solidFill>
                <a:latin typeface="Franklin Gothic Demi" panose="020B07030201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1" name="Platshållare för innehåll 3"/>
          <p:cNvSpPr>
            <a:spLocks noGrp="1"/>
          </p:cNvSpPr>
          <p:nvPr>
            <p:ph sz="half" idx="10" hasCustomPrompt="1"/>
          </p:nvPr>
        </p:nvSpPr>
        <p:spPr>
          <a:xfrm>
            <a:off x="457201" y="363600"/>
            <a:ext cx="3838574" cy="1144800"/>
          </a:xfrm>
        </p:spPr>
        <p:txBody>
          <a:bodyPr bIns="0">
            <a:normAutofit/>
          </a:bodyPr>
          <a:lstStyle>
            <a:lvl1pPr marL="0" indent="0">
              <a:lnSpc>
                <a:spcPts val="4000"/>
              </a:lnSpc>
              <a:buNone/>
              <a:defRPr sz="40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sv-SE" dirty="0"/>
              <a:t>PLACE NAME OF</a:t>
            </a:r>
            <a:br>
              <a:rPr lang="sv-SE" dirty="0"/>
            </a:br>
            <a:r>
              <a:rPr lang="sv-SE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xmlns="" val="243014618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Envac Carna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 txBox="1">
            <a:spLocks/>
          </p:cNvSpPr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bg2"/>
                </a:solidFill>
                <a:latin typeface="Gill Sans Bold Condensed"/>
                <a:ea typeface="+mj-ea"/>
                <a:cs typeface="Gill Sans Bold Condensed"/>
              </a:defRPr>
            </a:lvl1pPr>
          </a:lstStyle>
          <a:p>
            <a:endParaRPr lang="sv-SE" dirty="0">
              <a:solidFill>
                <a:schemeClr val="accent2"/>
              </a:solidFill>
            </a:endParaRPr>
          </a:p>
        </p:txBody>
      </p:sp>
      <p:sp>
        <p:nvSpPr>
          <p:cNvPr id="10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1618030"/>
            <a:ext cx="3838574" cy="1668162"/>
          </a:xfrm>
        </p:spPr>
        <p:txBody>
          <a:bodyPr bIns="0">
            <a:normAutofit/>
          </a:bodyPr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2"/>
                </a:solidFill>
                <a:latin typeface="Franklin Gothic Demi" panose="020B07030201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1" name="Platshållare för innehåll 3"/>
          <p:cNvSpPr>
            <a:spLocks noGrp="1"/>
          </p:cNvSpPr>
          <p:nvPr>
            <p:ph sz="half" idx="10" hasCustomPrompt="1"/>
          </p:nvPr>
        </p:nvSpPr>
        <p:spPr>
          <a:xfrm>
            <a:off x="457201" y="363600"/>
            <a:ext cx="3838574" cy="1144800"/>
          </a:xfrm>
        </p:spPr>
        <p:txBody>
          <a:bodyPr bIns="0">
            <a:normAutofit/>
          </a:bodyPr>
          <a:lstStyle>
            <a:lvl1pPr marL="0" indent="0">
              <a:lnSpc>
                <a:spcPts val="4000"/>
              </a:lnSpc>
              <a:buNone/>
              <a:defRPr sz="40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sv-SE" dirty="0"/>
              <a:t>PLACE NAME OF</a:t>
            </a:r>
            <a:br>
              <a:rPr lang="sv-SE" dirty="0"/>
            </a:br>
            <a:r>
              <a:rPr lang="sv-SE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xmlns="" val="785276174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(wide and narr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199" y="187165"/>
            <a:ext cx="8263467" cy="527798"/>
          </a:xfrm>
        </p:spPr>
        <p:txBody>
          <a:bodyPr anchor="t"/>
          <a:lstStyle>
            <a:lvl1pPr algn="l">
              <a:defRPr sz="2400" cap="none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57199" y="842675"/>
            <a:ext cx="5204807" cy="3456000"/>
          </a:xfrm>
        </p:spPr>
        <p:txBody>
          <a:bodyPr bIns="0">
            <a:normAutofit/>
          </a:bodyPr>
          <a:lstStyle>
            <a:lvl1pPr>
              <a:lnSpc>
                <a:spcPct val="120000"/>
              </a:lnSpc>
              <a:defRPr sz="1600"/>
            </a:lvl1pPr>
          </a:lstStyle>
          <a:p>
            <a:pPr lvl="0"/>
            <a:r>
              <a:rPr lang="sv-SE" dirty="0"/>
              <a:t>Klicka här för att ändra format på bakgrundstexten      </a:t>
            </a:r>
          </a:p>
        </p:txBody>
      </p:sp>
      <p:sp>
        <p:nvSpPr>
          <p:cNvPr id="7" name="Platshållare för innehåll 3"/>
          <p:cNvSpPr>
            <a:spLocks noGrp="1"/>
          </p:cNvSpPr>
          <p:nvPr>
            <p:ph sz="half" idx="2"/>
          </p:nvPr>
        </p:nvSpPr>
        <p:spPr>
          <a:xfrm>
            <a:off x="5839389" y="855515"/>
            <a:ext cx="2881278" cy="3456000"/>
          </a:xfrm>
        </p:spPr>
        <p:txBody>
          <a:bodyPr bIns="0">
            <a:normAutofit/>
          </a:bodyPr>
          <a:lstStyle>
            <a:lvl1pPr>
              <a:lnSpc>
                <a:spcPct val="120000"/>
              </a:lnSpc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sz="half" idx="13" hasCustomPrompt="1"/>
          </p:nvPr>
        </p:nvSpPr>
        <p:spPr>
          <a:xfrm>
            <a:off x="3084058" y="4646852"/>
            <a:ext cx="5204807" cy="289477"/>
          </a:xfrm>
        </p:spPr>
        <p:txBody>
          <a:bodyPr tIns="36000" bIns="0" anchor="t" anchorCtr="0">
            <a:normAutofit/>
          </a:bodyPr>
          <a:lstStyle>
            <a:lvl1pPr marL="0" indent="0" algn="r">
              <a:lnSpc>
                <a:spcPct val="150000"/>
              </a:lnSpc>
              <a:buNone/>
              <a:defRPr sz="8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288865" y="4646852"/>
            <a:ext cx="431801" cy="28947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800">
                <a:solidFill>
                  <a:schemeClr val="accent2"/>
                </a:solidFill>
                <a:latin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fld id="{3B9AEA32-B396-F24C-9063-173045D7C78D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1" name="Rak 10"/>
          <p:cNvCxnSpPr/>
          <p:nvPr userDrawn="1"/>
        </p:nvCxnSpPr>
        <p:spPr>
          <a:xfrm>
            <a:off x="8487837" y="4677003"/>
            <a:ext cx="0" cy="219600"/>
          </a:xfrm>
          <a:prstGeom prst="line">
            <a:avLst/>
          </a:prstGeom>
          <a:ln w="63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3443443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199" y="187165"/>
            <a:ext cx="8263467" cy="527798"/>
          </a:xfrm>
        </p:spPr>
        <p:txBody>
          <a:bodyPr anchor="t"/>
          <a:lstStyle>
            <a:lvl1pPr algn="l">
              <a:defRPr sz="2400" cap="none">
                <a:solidFill>
                  <a:srgbClr val="004489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457199" y="842674"/>
            <a:ext cx="8263467" cy="345600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6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4" name="Platshållare för innehåll 2"/>
          <p:cNvSpPr>
            <a:spLocks noGrp="1"/>
          </p:cNvSpPr>
          <p:nvPr>
            <p:ph sz="half" idx="13" hasCustomPrompt="1"/>
          </p:nvPr>
        </p:nvSpPr>
        <p:spPr>
          <a:xfrm>
            <a:off x="3084058" y="4646852"/>
            <a:ext cx="5204807" cy="289477"/>
          </a:xfrm>
        </p:spPr>
        <p:txBody>
          <a:bodyPr tIns="36000" bIns="0" anchor="t" anchorCtr="0">
            <a:normAutofit/>
          </a:bodyPr>
          <a:lstStyle>
            <a:lvl1pPr marL="0" indent="0" algn="r">
              <a:lnSpc>
                <a:spcPct val="150000"/>
              </a:lnSpc>
              <a:buNone/>
              <a:defRPr sz="8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288865" y="4646852"/>
            <a:ext cx="431801" cy="28947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800">
                <a:solidFill>
                  <a:schemeClr val="accent2"/>
                </a:solidFill>
                <a:latin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fld id="{3B9AEA32-B396-F24C-9063-173045D7C78D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6" name="Rak 15"/>
          <p:cNvCxnSpPr/>
          <p:nvPr userDrawn="1"/>
        </p:nvCxnSpPr>
        <p:spPr>
          <a:xfrm>
            <a:off x="8487837" y="4677003"/>
            <a:ext cx="0" cy="219600"/>
          </a:xfrm>
          <a:prstGeom prst="line">
            <a:avLst/>
          </a:prstGeom>
          <a:ln w="63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04499528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stem Illustrations only - very wide and th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199" y="187200"/>
            <a:ext cx="8263467" cy="527798"/>
          </a:xfrm>
        </p:spPr>
        <p:txBody>
          <a:bodyPr anchor="t"/>
          <a:lstStyle>
            <a:lvl1pPr algn="l">
              <a:defRPr sz="2400" cap="none">
                <a:solidFill>
                  <a:srgbClr val="004489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457200" y="842400"/>
            <a:ext cx="8263467" cy="277200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6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3" hasCustomPrompt="1"/>
          </p:nvPr>
        </p:nvSpPr>
        <p:spPr>
          <a:xfrm>
            <a:off x="3084058" y="4646852"/>
            <a:ext cx="5204807" cy="289477"/>
          </a:xfrm>
        </p:spPr>
        <p:txBody>
          <a:bodyPr tIns="36000" bIns="0" anchor="t" anchorCtr="0">
            <a:normAutofit/>
          </a:bodyPr>
          <a:lstStyle>
            <a:lvl1pPr marL="0" indent="0" algn="r">
              <a:lnSpc>
                <a:spcPct val="150000"/>
              </a:lnSpc>
              <a:buNone/>
              <a:defRPr sz="8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288865" y="4646852"/>
            <a:ext cx="431801" cy="28947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800">
                <a:solidFill>
                  <a:schemeClr val="accent2"/>
                </a:solidFill>
                <a:latin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fld id="{3B9AEA32-B396-F24C-9063-173045D7C78D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0" name="Rak 9"/>
          <p:cNvCxnSpPr/>
          <p:nvPr userDrawn="1"/>
        </p:nvCxnSpPr>
        <p:spPr>
          <a:xfrm>
            <a:off x="8487837" y="4677003"/>
            <a:ext cx="0" cy="219600"/>
          </a:xfrm>
          <a:prstGeom prst="line">
            <a:avLst/>
          </a:prstGeom>
          <a:ln w="63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7665370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and Standar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738" y="842400"/>
            <a:ext cx="3944929" cy="345600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8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758840" y="842399"/>
            <a:ext cx="3945600" cy="345600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457199" y="187165"/>
            <a:ext cx="8263467" cy="527798"/>
          </a:xfrm>
        </p:spPr>
        <p:txBody>
          <a:bodyPr anchor="t"/>
          <a:lstStyle>
            <a:lvl1pPr algn="l">
              <a:defRPr sz="2400" cap="none">
                <a:solidFill>
                  <a:srgbClr val="004489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sz="half" idx="13" hasCustomPrompt="1"/>
          </p:nvPr>
        </p:nvSpPr>
        <p:spPr>
          <a:xfrm>
            <a:off x="3084058" y="4646852"/>
            <a:ext cx="5204807" cy="289477"/>
          </a:xfrm>
        </p:spPr>
        <p:txBody>
          <a:bodyPr tIns="36000" bIns="0" anchor="t" anchorCtr="0">
            <a:normAutofit/>
          </a:bodyPr>
          <a:lstStyle>
            <a:lvl1pPr marL="0" indent="0" algn="r">
              <a:lnSpc>
                <a:spcPct val="150000"/>
              </a:lnSpc>
              <a:buNone/>
              <a:defRPr sz="8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288865" y="4646852"/>
            <a:ext cx="431801" cy="28947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800">
                <a:solidFill>
                  <a:schemeClr val="accent2"/>
                </a:solidFill>
                <a:latin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fld id="{3B9AEA32-B396-F24C-9063-173045D7C78D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1" name="Rak 10"/>
          <p:cNvCxnSpPr/>
          <p:nvPr userDrawn="1"/>
        </p:nvCxnSpPr>
        <p:spPr>
          <a:xfrm>
            <a:off x="8487837" y="4677003"/>
            <a:ext cx="0" cy="219600"/>
          </a:xfrm>
          <a:prstGeom prst="line">
            <a:avLst/>
          </a:prstGeom>
          <a:ln w="63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11447230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738" y="842400"/>
            <a:ext cx="3944929" cy="153720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8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758840" y="842399"/>
            <a:ext cx="3945600" cy="345600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457199" y="187165"/>
            <a:ext cx="8263467" cy="527798"/>
          </a:xfrm>
        </p:spPr>
        <p:txBody>
          <a:bodyPr anchor="t"/>
          <a:lstStyle>
            <a:lvl1pPr algn="l">
              <a:defRPr sz="2400" cap="none">
                <a:solidFill>
                  <a:srgbClr val="004489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innehåll 3"/>
          <p:cNvSpPr>
            <a:spLocks noGrp="1"/>
          </p:cNvSpPr>
          <p:nvPr>
            <p:ph sz="half" idx="13"/>
          </p:nvPr>
        </p:nvSpPr>
        <p:spPr>
          <a:xfrm>
            <a:off x="457738" y="2757599"/>
            <a:ext cx="3944929" cy="154080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sz="half" idx="14" hasCustomPrompt="1"/>
          </p:nvPr>
        </p:nvSpPr>
        <p:spPr>
          <a:xfrm>
            <a:off x="3084058" y="4646852"/>
            <a:ext cx="5204807" cy="289477"/>
          </a:xfrm>
        </p:spPr>
        <p:txBody>
          <a:bodyPr tIns="36000" bIns="0" anchor="t" anchorCtr="0">
            <a:normAutofit/>
          </a:bodyPr>
          <a:lstStyle>
            <a:lvl1pPr marL="0" indent="0" algn="r">
              <a:lnSpc>
                <a:spcPct val="150000"/>
              </a:lnSpc>
              <a:buNone/>
              <a:defRPr sz="8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288865" y="4646852"/>
            <a:ext cx="431801" cy="28947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800">
                <a:solidFill>
                  <a:schemeClr val="accent2"/>
                </a:solidFill>
                <a:latin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fld id="{3B9AEA32-B396-F24C-9063-173045D7C78D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2" name="Rak 11"/>
          <p:cNvCxnSpPr/>
          <p:nvPr userDrawn="1"/>
        </p:nvCxnSpPr>
        <p:spPr>
          <a:xfrm>
            <a:off x="8487837" y="4677003"/>
            <a:ext cx="0" cy="219600"/>
          </a:xfrm>
          <a:prstGeom prst="line">
            <a:avLst/>
          </a:prstGeom>
          <a:ln w="63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7401385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_2 row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ubrik 1"/>
          <p:cNvSpPr txBox="1">
            <a:spLocks/>
          </p:cNvSpPr>
          <p:nvPr userDrawn="1"/>
        </p:nvSpPr>
        <p:spPr>
          <a:xfrm>
            <a:off x="180000" y="2"/>
            <a:ext cx="4392000" cy="3749038"/>
          </a:xfrm>
          <a:prstGeom prst="rect">
            <a:avLst/>
          </a:prstGeom>
          <a:solidFill>
            <a:schemeClr val="accent2">
              <a:alpha val="40000"/>
            </a:schemeClr>
          </a:solidFill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bg2"/>
                </a:solidFill>
                <a:latin typeface="Gill Sans Bold Condensed"/>
                <a:ea typeface="+mj-ea"/>
                <a:cs typeface="Gill Sans Bold Condensed"/>
              </a:defRPr>
            </a:lvl1pPr>
          </a:lstStyle>
          <a:p>
            <a:endParaRPr lang="sv-SE" dirty="0">
              <a:solidFill>
                <a:schemeClr val="accent2"/>
              </a:solidFill>
            </a:endParaRPr>
          </a:p>
        </p:txBody>
      </p:sp>
      <p:sp>
        <p:nvSpPr>
          <p:cNvPr id="9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2375684"/>
            <a:ext cx="3838574" cy="1099034"/>
          </a:xfrm>
        </p:spPr>
        <p:txBody>
          <a:bodyPr bIns="0">
            <a:normAutofit/>
          </a:bodyPr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2"/>
                </a:solidFill>
                <a:latin typeface="Franklin Gothic Demi" panose="020B07030201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endParaRPr lang="sv-SE" dirty="0"/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 rotWithShape="1">
          <a:blip r:embed="rId3" cstate="email">
            <a:lum bright="100000" contrast="10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30144" b="30144"/>
          <a:stretch/>
        </p:blipFill>
        <p:spPr>
          <a:xfrm>
            <a:off x="457659" y="233572"/>
            <a:ext cx="1752924" cy="540000"/>
          </a:xfrm>
          <a:prstGeom prst="rect">
            <a:avLst/>
          </a:prstGeom>
        </p:spPr>
      </p:pic>
      <p:sp>
        <p:nvSpPr>
          <p:cNvPr id="10" name="Platshållare för innehåll 3"/>
          <p:cNvSpPr>
            <a:spLocks noGrp="1"/>
          </p:cNvSpPr>
          <p:nvPr>
            <p:ph sz="half" idx="10" hasCustomPrompt="1"/>
          </p:nvPr>
        </p:nvSpPr>
        <p:spPr>
          <a:xfrm>
            <a:off x="457201" y="1195175"/>
            <a:ext cx="3838574" cy="1144800"/>
          </a:xfrm>
        </p:spPr>
        <p:txBody>
          <a:bodyPr wrap="none" bIns="0">
            <a:normAutofit/>
          </a:bodyPr>
          <a:lstStyle>
            <a:lvl1pPr marL="0" indent="0">
              <a:lnSpc>
                <a:spcPts val="4000"/>
              </a:lnSpc>
              <a:buNone/>
              <a:defRPr sz="40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sv-SE" dirty="0"/>
              <a:t>PLACE NAME OF</a:t>
            </a:r>
            <a:br>
              <a:rPr lang="sv-SE" dirty="0"/>
            </a:br>
            <a:r>
              <a:rPr lang="sv-SE" dirty="0"/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260850578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ystem illustrations Speci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457199" y="187165"/>
            <a:ext cx="8263467" cy="527798"/>
          </a:xfrm>
        </p:spPr>
        <p:txBody>
          <a:bodyPr anchor="t"/>
          <a:lstStyle>
            <a:lvl1pPr algn="l">
              <a:defRPr sz="2400" cap="none">
                <a:solidFill>
                  <a:srgbClr val="004489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0" name="Platshållare för innehåll 3"/>
          <p:cNvSpPr>
            <a:spLocks noGrp="1"/>
          </p:cNvSpPr>
          <p:nvPr>
            <p:ph sz="half" idx="17"/>
          </p:nvPr>
        </p:nvSpPr>
        <p:spPr>
          <a:xfrm>
            <a:off x="457199" y="842400"/>
            <a:ext cx="3944929" cy="153720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3" name="Platshållare för innehåll 3"/>
          <p:cNvSpPr>
            <a:spLocks noGrp="1"/>
          </p:cNvSpPr>
          <p:nvPr>
            <p:ph sz="half" idx="18"/>
          </p:nvPr>
        </p:nvSpPr>
        <p:spPr>
          <a:xfrm>
            <a:off x="457199" y="2757599"/>
            <a:ext cx="3944929" cy="154080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4" name="Platshållare för innehåll 3"/>
          <p:cNvSpPr>
            <a:spLocks noGrp="1"/>
          </p:cNvSpPr>
          <p:nvPr>
            <p:ph sz="half" idx="19"/>
          </p:nvPr>
        </p:nvSpPr>
        <p:spPr>
          <a:xfrm>
            <a:off x="4775737" y="842400"/>
            <a:ext cx="3944929" cy="153720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5" name="Platshållare för innehåll 3"/>
          <p:cNvSpPr>
            <a:spLocks noGrp="1"/>
          </p:cNvSpPr>
          <p:nvPr>
            <p:ph sz="half" idx="20"/>
          </p:nvPr>
        </p:nvSpPr>
        <p:spPr>
          <a:xfrm>
            <a:off x="4775737" y="2757599"/>
            <a:ext cx="3944929" cy="154080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1" name="Platshållare för innehåll 2"/>
          <p:cNvSpPr>
            <a:spLocks noGrp="1"/>
          </p:cNvSpPr>
          <p:nvPr>
            <p:ph sz="half" idx="13" hasCustomPrompt="1"/>
          </p:nvPr>
        </p:nvSpPr>
        <p:spPr>
          <a:xfrm>
            <a:off x="3084058" y="4646852"/>
            <a:ext cx="5204807" cy="289477"/>
          </a:xfrm>
        </p:spPr>
        <p:txBody>
          <a:bodyPr tIns="36000" bIns="0" anchor="t" anchorCtr="0">
            <a:normAutofit/>
          </a:bodyPr>
          <a:lstStyle>
            <a:lvl1pPr marL="0" indent="0" algn="r">
              <a:lnSpc>
                <a:spcPct val="150000"/>
              </a:lnSpc>
              <a:buNone/>
              <a:defRPr sz="8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288865" y="4646852"/>
            <a:ext cx="431801" cy="28947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800">
                <a:solidFill>
                  <a:schemeClr val="accent2"/>
                </a:solidFill>
                <a:latin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fld id="{3B9AEA32-B396-F24C-9063-173045D7C78D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6" name="Rak 15"/>
          <p:cNvCxnSpPr/>
          <p:nvPr userDrawn="1"/>
        </p:nvCxnSpPr>
        <p:spPr>
          <a:xfrm>
            <a:off x="8487837" y="4677003"/>
            <a:ext cx="0" cy="219600"/>
          </a:xfrm>
          <a:prstGeom prst="line">
            <a:avLst/>
          </a:prstGeom>
          <a:ln w="63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0076629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457199" y="187165"/>
            <a:ext cx="8263467" cy="527798"/>
          </a:xfrm>
        </p:spPr>
        <p:txBody>
          <a:bodyPr anchor="t"/>
          <a:lstStyle>
            <a:lvl1pPr algn="l">
              <a:defRPr sz="2400" cap="none" baseline="0">
                <a:solidFill>
                  <a:schemeClr val="accent2"/>
                </a:solidFill>
              </a:defRPr>
            </a:lvl1pPr>
          </a:lstStyle>
          <a:p>
            <a:r>
              <a:rPr lang="sv-SE" dirty="0" err="1"/>
              <a:t>Header</a:t>
            </a:r>
            <a:r>
              <a:rPr lang="sv-SE" dirty="0"/>
              <a:t> </a:t>
            </a:r>
            <a:r>
              <a:rPr lang="sv-SE" dirty="0" err="1"/>
              <a:t>only</a:t>
            </a:r>
            <a:endParaRPr lang="sv-SE" dirty="0"/>
          </a:p>
        </p:txBody>
      </p:sp>
      <p:sp>
        <p:nvSpPr>
          <p:cNvPr id="11" name="Platshållare för innehåll 2"/>
          <p:cNvSpPr>
            <a:spLocks noGrp="1"/>
          </p:cNvSpPr>
          <p:nvPr>
            <p:ph sz="half" idx="13" hasCustomPrompt="1"/>
          </p:nvPr>
        </p:nvSpPr>
        <p:spPr>
          <a:xfrm>
            <a:off x="3084058" y="4646852"/>
            <a:ext cx="5204807" cy="289477"/>
          </a:xfrm>
        </p:spPr>
        <p:txBody>
          <a:bodyPr tIns="36000" bIns="0" anchor="t" anchorCtr="0">
            <a:normAutofit/>
          </a:bodyPr>
          <a:lstStyle>
            <a:lvl1pPr marL="0" indent="0" algn="r">
              <a:lnSpc>
                <a:spcPct val="150000"/>
              </a:lnSpc>
              <a:buNone/>
              <a:defRPr sz="8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288865" y="4646852"/>
            <a:ext cx="431801" cy="28947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800">
                <a:solidFill>
                  <a:schemeClr val="accent2"/>
                </a:solidFill>
                <a:latin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fld id="{3B9AEA32-B396-F24C-9063-173045D7C78D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6" name="Rak 15"/>
          <p:cNvCxnSpPr/>
          <p:nvPr userDrawn="1"/>
        </p:nvCxnSpPr>
        <p:spPr>
          <a:xfrm>
            <a:off x="8487837" y="4677003"/>
            <a:ext cx="0" cy="219600"/>
          </a:xfrm>
          <a:prstGeom prst="line">
            <a:avLst/>
          </a:prstGeom>
          <a:ln w="63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53115541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415881" y="187165"/>
            <a:ext cx="8346102" cy="527798"/>
          </a:xfrm>
        </p:spPr>
        <p:txBody>
          <a:bodyPr anchor="t"/>
          <a:lstStyle>
            <a:lvl1pPr algn="l">
              <a:defRPr sz="2400" cap="none" baseline="0">
                <a:solidFill>
                  <a:srgbClr val="00448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innehåll 2"/>
          <p:cNvSpPr>
            <a:spLocks noGrp="1"/>
          </p:cNvSpPr>
          <p:nvPr>
            <p:ph sz="half" idx="13" hasCustomPrompt="1"/>
          </p:nvPr>
        </p:nvSpPr>
        <p:spPr>
          <a:xfrm>
            <a:off x="3084058" y="4646852"/>
            <a:ext cx="5204807" cy="289477"/>
          </a:xfrm>
        </p:spPr>
        <p:txBody>
          <a:bodyPr tIns="36000" bIns="0" anchor="t" anchorCtr="0">
            <a:normAutofit/>
          </a:bodyPr>
          <a:lstStyle>
            <a:lvl1pPr marL="0" indent="0" algn="r">
              <a:lnSpc>
                <a:spcPct val="150000"/>
              </a:lnSpc>
              <a:buNone/>
              <a:defRPr sz="8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288865" y="4646852"/>
            <a:ext cx="431801" cy="28947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800">
                <a:solidFill>
                  <a:schemeClr val="accent2"/>
                </a:solidFill>
                <a:latin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fld id="{3B9AEA32-B396-F24C-9063-173045D7C78D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6" name="Rak 15"/>
          <p:cNvCxnSpPr/>
          <p:nvPr userDrawn="1"/>
        </p:nvCxnSpPr>
        <p:spPr>
          <a:xfrm>
            <a:off x="8487837" y="4677003"/>
            <a:ext cx="0" cy="219600"/>
          </a:xfrm>
          <a:prstGeom prst="line">
            <a:avLst/>
          </a:prstGeom>
          <a:ln w="63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latshållare för innehåll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3532" y="1773204"/>
            <a:ext cx="1097196" cy="1097196"/>
          </a:xfrm>
          <a:prstGeom prst="rect">
            <a:avLst/>
          </a:prstGeom>
        </p:spPr>
      </p:pic>
      <p:sp>
        <p:nvSpPr>
          <p:cNvPr id="8" name="textruta 5"/>
          <p:cNvSpPr txBox="1"/>
          <p:nvPr userDrawn="1"/>
        </p:nvSpPr>
        <p:spPr>
          <a:xfrm>
            <a:off x="1477100" y="1851441"/>
            <a:ext cx="3008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Happiest users in the waste collection industry</a:t>
            </a:r>
          </a:p>
        </p:txBody>
      </p:sp>
      <p:sp>
        <p:nvSpPr>
          <p:cNvPr id="9" name="textruta 6"/>
          <p:cNvSpPr txBox="1"/>
          <p:nvPr userDrawn="1"/>
        </p:nvSpPr>
        <p:spPr>
          <a:xfrm>
            <a:off x="1477100" y="3428956"/>
            <a:ext cx="3008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Lowest operational costs for cities</a:t>
            </a:r>
          </a:p>
        </p:txBody>
      </p:sp>
      <p:sp>
        <p:nvSpPr>
          <p:cNvPr id="10" name="textruta 7"/>
          <p:cNvSpPr txBox="1"/>
          <p:nvPr userDrawn="1"/>
        </p:nvSpPr>
        <p:spPr>
          <a:xfrm>
            <a:off x="5690816" y="1851441"/>
            <a:ext cx="3008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Best environmental performance</a:t>
            </a:r>
          </a:p>
        </p:txBody>
      </p:sp>
      <p:sp>
        <p:nvSpPr>
          <p:cNvPr id="13" name="textruta 8"/>
          <p:cNvSpPr txBox="1"/>
          <p:nvPr userDrawn="1"/>
        </p:nvSpPr>
        <p:spPr>
          <a:xfrm>
            <a:off x="5690816" y="3428956"/>
            <a:ext cx="3008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 value for </a:t>
            </a:r>
            <a:br>
              <a:rPr lang="en-US" dirty="0"/>
            </a:br>
            <a:r>
              <a:rPr lang="en-US" dirty="0"/>
              <a:t>building owners &amp; developers</a:t>
            </a:r>
          </a:p>
        </p:txBody>
      </p:sp>
      <p:pic>
        <p:nvPicPr>
          <p:cNvPr id="14" name="Bildobjekt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10605" y="1825326"/>
            <a:ext cx="1042311" cy="1042311"/>
          </a:xfrm>
          <a:prstGeom prst="rect">
            <a:avLst/>
          </a:prstGeom>
        </p:spPr>
      </p:pic>
      <p:pic>
        <p:nvPicPr>
          <p:cNvPr id="15" name="Bildobjekt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757" y="3235318"/>
            <a:ext cx="1042310" cy="1042310"/>
          </a:xfrm>
          <a:prstGeom prst="rect">
            <a:avLst/>
          </a:prstGeom>
        </p:spPr>
      </p:pic>
      <p:pic>
        <p:nvPicPr>
          <p:cNvPr id="17" name="Bildobjekt 1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29349" y="3280924"/>
            <a:ext cx="1146541" cy="114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4270339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0" y="-3808"/>
            <a:ext cx="9144000" cy="5151116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693589601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0" y="4602239"/>
            <a:ext cx="457200" cy="5488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9AEA32-B396-F24C-9063-173045D7C78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ektangel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26728475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3 row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"/>
            <a:ext cx="9144000" cy="5143500"/>
          </a:xfrm>
          <a:prstGeom prst="rect">
            <a:avLst/>
          </a:prstGeom>
        </p:spPr>
      </p:pic>
      <p:sp>
        <p:nvSpPr>
          <p:cNvPr id="6" name="Rubrik 1"/>
          <p:cNvSpPr txBox="1">
            <a:spLocks/>
          </p:cNvSpPr>
          <p:nvPr userDrawn="1"/>
        </p:nvSpPr>
        <p:spPr>
          <a:xfrm>
            <a:off x="180000" y="1"/>
            <a:ext cx="4392000" cy="4232365"/>
          </a:xfrm>
          <a:prstGeom prst="rect">
            <a:avLst/>
          </a:prstGeom>
          <a:solidFill>
            <a:schemeClr val="accent2">
              <a:alpha val="40000"/>
            </a:schemeClr>
          </a:solidFill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bg2"/>
                </a:solidFill>
                <a:latin typeface="Gill Sans Bold Condensed"/>
                <a:ea typeface="+mj-ea"/>
                <a:cs typeface="Gill Sans Bold Condensed"/>
              </a:defRPr>
            </a:lvl1pPr>
          </a:lstStyle>
          <a:p>
            <a:endParaRPr lang="sv-SE" dirty="0">
              <a:solidFill>
                <a:schemeClr val="accent2"/>
              </a:solidFill>
            </a:endParaRPr>
          </a:p>
        </p:txBody>
      </p:sp>
      <p:sp>
        <p:nvSpPr>
          <p:cNvPr id="9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2872078"/>
            <a:ext cx="3838574" cy="1099034"/>
          </a:xfrm>
        </p:spPr>
        <p:txBody>
          <a:bodyPr bIns="0">
            <a:normAutofit/>
          </a:bodyPr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2"/>
                </a:solidFill>
                <a:latin typeface="Franklin Gothic Demi" panose="020B07030201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endParaRPr lang="sv-SE" dirty="0"/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 rotWithShape="1">
          <a:blip r:embed="rId3" cstate="email">
            <a:lum bright="100000" contrast="10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30144" b="30144"/>
          <a:stretch/>
        </p:blipFill>
        <p:spPr>
          <a:xfrm>
            <a:off x="457659" y="233572"/>
            <a:ext cx="1752924" cy="540000"/>
          </a:xfrm>
          <a:prstGeom prst="rect">
            <a:avLst/>
          </a:prstGeom>
        </p:spPr>
      </p:pic>
      <p:sp>
        <p:nvSpPr>
          <p:cNvPr id="12" name="Platshållare för innehåll 3"/>
          <p:cNvSpPr>
            <a:spLocks noGrp="1"/>
          </p:cNvSpPr>
          <p:nvPr>
            <p:ph sz="half" idx="10" hasCustomPrompt="1"/>
          </p:nvPr>
        </p:nvSpPr>
        <p:spPr>
          <a:xfrm>
            <a:off x="457201" y="1195174"/>
            <a:ext cx="3838574" cy="1676903"/>
          </a:xfrm>
        </p:spPr>
        <p:txBody>
          <a:bodyPr bIns="0">
            <a:normAutofit/>
          </a:bodyPr>
          <a:lstStyle>
            <a:lvl1pPr marL="0" indent="0">
              <a:lnSpc>
                <a:spcPts val="4000"/>
              </a:lnSpc>
              <a:buNone/>
              <a:defRPr sz="40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sv-SE" dirty="0"/>
              <a:t>PLACE LONG NAME OF PRESENTATION</a:t>
            </a:r>
            <a:br>
              <a:rPr lang="sv-SE" dirty="0"/>
            </a:br>
            <a:r>
              <a:rPr lang="sv-SE" dirty="0"/>
              <a:t>HERE – 3 ROWS</a:t>
            </a:r>
          </a:p>
        </p:txBody>
      </p:sp>
    </p:spTree>
    <p:extLst>
      <p:ext uri="{BB962C8B-B14F-4D97-AF65-F5344CB8AC3E}">
        <p14:creationId xmlns:p14="http://schemas.microsoft.com/office/powerpoint/2010/main" xmlns="" val="174035481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_3 row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ubrik 1"/>
          <p:cNvSpPr txBox="1">
            <a:spLocks/>
          </p:cNvSpPr>
          <p:nvPr userDrawn="1"/>
        </p:nvSpPr>
        <p:spPr>
          <a:xfrm>
            <a:off x="180000" y="1"/>
            <a:ext cx="4392000" cy="4232365"/>
          </a:xfrm>
          <a:prstGeom prst="rect">
            <a:avLst/>
          </a:prstGeom>
          <a:solidFill>
            <a:schemeClr val="accent2">
              <a:alpha val="40000"/>
            </a:schemeClr>
          </a:solidFill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bg2"/>
                </a:solidFill>
                <a:latin typeface="Gill Sans Bold Condensed"/>
                <a:ea typeface="+mj-ea"/>
                <a:cs typeface="Gill Sans Bold Condensed"/>
              </a:defRPr>
            </a:lvl1pPr>
          </a:lstStyle>
          <a:p>
            <a:endParaRPr lang="sv-SE" dirty="0">
              <a:solidFill>
                <a:schemeClr val="accent2"/>
              </a:solidFill>
            </a:endParaRPr>
          </a:p>
        </p:txBody>
      </p:sp>
      <p:sp>
        <p:nvSpPr>
          <p:cNvPr id="9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2872078"/>
            <a:ext cx="3838574" cy="1099034"/>
          </a:xfrm>
        </p:spPr>
        <p:txBody>
          <a:bodyPr bIns="0">
            <a:normAutofit/>
          </a:bodyPr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2"/>
                </a:solidFill>
                <a:latin typeface="Franklin Gothic Demi" panose="020B07030201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endParaRPr lang="sv-SE" dirty="0"/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 rotWithShape="1">
          <a:blip r:embed="rId3" cstate="email">
            <a:lum bright="100000" contrast="10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30144" b="30144"/>
          <a:stretch/>
        </p:blipFill>
        <p:spPr>
          <a:xfrm>
            <a:off x="457659" y="233572"/>
            <a:ext cx="1752924" cy="540000"/>
          </a:xfrm>
          <a:prstGeom prst="rect">
            <a:avLst/>
          </a:prstGeom>
        </p:spPr>
      </p:pic>
      <p:sp>
        <p:nvSpPr>
          <p:cNvPr id="12" name="Platshållare för innehåll 3"/>
          <p:cNvSpPr>
            <a:spLocks noGrp="1"/>
          </p:cNvSpPr>
          <p:nvPr>
            <p:ph sz="half" idx="10" hasCustomPrompt="1"/>
          </p:nvPr>
        </p:nvSpPr>
        <p:spPr>
          <a:xfrm>
            <a:off x="457201" y="1195174"/>
            <a:ext cx="3838574" cy="1676903"/>
          </a:xfrm>
        </p:spPr>
        <p:txBody>
          <a:bodyPr bIns="0">
            <a:normAutofit/>
          </a:bodyPr>
          <a:lstStyle>
            <a:lvl1pPr marL="0" indent="0">
              <a:lnSpc>
                <a:spcPts val="4000"/>
              </a:lnSpc>
              <a:buNone/>
              <a:defRPr sz="40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sv-SE" dirty="0"/>
              <a:t>PLACE LONG NAME OF PRESENTATION</a:t>
            </a:r>
            <a:br>
              <a:rPr lang="sv-SE" dirty="0"/>
            </a:br>
            <a:r>
              <a:rPr lang="sv-SE" dirty="0"/>
              <a:t>HERE – 3 ROWS</a:t>
            </a:r>
          </a:p>
        </p:txBody>
      </p:sp>
    </p:spTree>
    <p:extLst>
      <p:ext uri="{BB962C8B-B14F-4D97-AF65-F5344CB8AC3E}">
        <p14:creationId xmlns:p14="http://schemas.microsoft.com/office/powerpoint/2010/main" xmlns="" val="368314471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weden 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bildmall-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168870"/>
            <a:ext cx="9144000" cy="5481241"/>
          </a:xfrm>
          <a:prstGeom prst="rect">
            <a:avLst/>
          </a:prstGeom>
        </p:spPr>
      </p:pic>
      <p:sp>
        <p:nvSpPr>
          <p:cNvPr id="8" name="Rubrik 1"/>
          <p:cNvSpPr txBox="1">
            <a:spLocks/>
          </p:cNvSpPr>
          <p:nvPr userDrawn="1"/>
        </p:nvSpPr>
        <p:spPr>
          <a:xfrm>
            <a:off x="180000" y="0"/>
            <a:ext cx="4392000" cy="3571875"/>
          </a:xfrm>
          <a:prstGeom prst="rect">
            <a:avLst/>
          </a:prstGeom>
          <a:solidFill>
            <a:schemeClr val="accent2">
              <a:alpha val="40000"/>
            </a:schemeClr>
          </a:solidFill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bg2"/>
                </a:solidFill>
                <a:latin typeface="Gill Sans Bold Condensed"/>
                <a:ea typeface="+mj-ea"/>
                <a:cs typeface="Gill Sans Bold Condensed"/>
              </a:defRPr>
            </a:lvl1pPr>
          </a:lstStyle>
          <a:p>
            <a:endParaRPr lang="sv-SE" dirty="0">
              <a:solidFill>
                <a:schemeClr val="accent2"/>
              </a:solidFill>
            </a:endParaRPr>
          </a:p>
        </p:txBody>
      </p:sp>
      <p:sp>
        <p:nvSpPr>
          <p:cNvPr id="9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1618030"/>
            <a:ext cx="3838574" cy="1668162"/>
          </a:xfrm>
        </p:spPr>
        <p:txBody>
          <a:bodyPr bIns="0">
            <a:normAutofit/>
          </a:bodyPr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2"/>
                </a:solidFill>
                <a:latin typeface="Franklin Gothic Demi" panose="020B07030201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innehåll 3"/>
          <p:cNvSpPr>
            <a:spLocks noGrp="1"/>
          </p:cNvSpPr>
          <p:nvPr>
            <p:ph sz="half" idx="10" hasCustomPrompt="1"/>
          </p:nvPr>
        </p:nvSpPr>
        <p:spPr>
          <a:xfrm>
            <a:off x="457201" y="363600"/>
            <a:ext cx="3838574" cy="1144800"/>
          </a:xfrm>
        </p:spPr>
        <p:txBody>
          <a:bodyPr bIns="0">
            <a:normAutofit/>
          </a:bodyPr>
          <a:lstStyle>
            <a:lvl1pPr marL="0" indent="0">
              <a:lnSpc>
                <a:spcPts val="4000"/>
              </a:lnSpc>
              <a:buNone/>
              <a:defRPr sz="40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sv-SE" dirty="0"/>
              <a:t>PLACE NAME OF</a:t>
            </a:r>
            <a:br>
              <a:rPr lang="sv-SE" dirty="0"/>
            </a:br>
            <a:r>
              <a:rPr lang="sv-SE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xmlns="" val="72183654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pain Re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1"/>
          <p:cNvSpPr txBox="1">
            <a:spLocks/>
          </p:cNvSpPr>
          <p:nvPr userDrawn="1"/>
        </p:nvSpPr>
        <p:spPr>
          <a:xfrm>
            <a:off x="180000" y="0"/>
            <a:ext cx="4392000" cy="3571875"/>
          </a:xfrm>
          <a:prstGeom prst="rect">
            <a:avLst/>
          </a:prstGeom>
          <a:solidFill>
            <a:schemeClr val="accent2">
              <a:alpha val="40000"/>
            </a:schemeClr>
          </a:solidFill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bg2"/>
                </a:solidFill>
                <a:latin typeface="Gill Sans Bold Condensed"/>
                <a:ea typeface="+mj-ea"/>
                <a:cs typeface="Gill Sans Bold Condensed"/>
              </a:defRPr>
            </a:lvl1pPr>
          </a:lstStyle>
          <a:p>
            <a:endParaRPr lang="sv-SE" dirty="0">
              <a:solidFill>
                <a:schemeClr val="accent2"/>
              </a:solidFill>
            </a:endParaRPr>
          </a:p>
        </p:txBody>
      </p:sp>
      <p:sp>
        <p:nvSpPr>
          <p:cNvPr id="9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1618030"/>
            <a:ext cx="3838574" cy="1668162"/>
          </a:xfrm>
        </p:spPr>
        <p:txBody>
          <a:bodyPr bIns="0">
            <a:normAutofit/>
          </a:bodyPr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2"/>
                </a:solidFill>
                <a:latin typeface="Franklin Gothic Demi" panose="020B07030201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innehåll 3"/>
          <p:cNvSpPr>
            <a:spLocks noGrp="1"/>
          </p:cNvSpPr>
          <p:nvPr>
            <p:ph sz="half" idx="10" hasCustomPrompt="1"/>
          </p:nvPr>
        </p:nvSpPr>
        <p:spPr>
          <a:xfrm>
            <a:off x="457201" y="363600"/>
            <a:ext cx="3838574" cy="1144800"/>
          </a:xfrm>
        </p:spPr>
        <p:txBody>
          <a:bodyPr bIns="0">
            <a:normAutofit/>
          </a:bodyPr>
          <a:lstStyle>
            <a:lvl1pPr marL="0" indent="0">
              <a:lnSpc>
                <a:spcPts val="4000"/>
              </a:lnSpc>
              <a:buNone/>
              <a:defRPr sz="40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sv-SE" dirty="0"/>
              <a:t>PLACE NAME OF</a:t>
            </a:r>
            <a:br>
              <a:rPr lang="sv-SE" dirty="0"/>
            </a:br>
            <a:r>
              <a:rPr lang="sv-SE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xmlns="" val="238903550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Ko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1"/>
          <p:cNvSpPr txBox="1">
            <a:spLocks/>
          </p:cNvSpPr>
          <p:nvPr userDrawn="1"/>
        </p:nvSpPr>
        <p:spPr>
          <a:xfrm>
            <a:off x="180000" y="0"/>
            <a:ext cx="4392000" cy="3571875"/>
          </a:xfrm>
          <a:prstGeom prst="rect">
            <a:avLst/>
          </a:prstGeom>
          <a:solidFill>
            <a:schemeClr val="accent2">
              <a:alpha val="40000"/>
            </a:schemeClr>
          </a:solidFill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bg2"/>
                </a:solidFill>
                <a:latin typeface="Gill Sans Bold Condensed"/>
                <a:ea typeface="+mj-ea"/>
                <a:cs typeface="Gill Sans Bold Condensed"/>
              </a:defRPr>
            </a:lvl1pPr>
          </a:lstStyle>
          <a:p>
            <a:endParaRPr lang="sv-SE" dirty="0">
              <a:solidFill>
                <a:schemeClr val="accent2"/>
              </a:solidFill>
            </a:endParaRPr>
          </a:p>
        </p:txBody>
      </p:sp>
      <p:sp>
        <p:nvSpPr>
          <p:cNvPr id="9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1618030"/>
            <a:ext cx="3838574" cy="1668162"/>
          </a:xfrm>
        </p:spPr>
        <p:txBody>
          <a:bodyPr bIns="0">
            <a:normAutofit/>
          </a:bodyPr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2"/>
                </a:solidFill>
                <a:latin typeface="Franklin Gothic Demi" panose="020B07030201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innehåll 3"/>
          <p:cNvSpPr>
            <a:spLocks noGrp="1"/>
          </p:cNvSpPr>
          <p:nvPr>
            <p:ph sz="half" idx="10" hasCustomPrompt="1"/>
          </p:nvPr>
        </p:nvSpPr>
        <p:spPr>
          <a:xfrm>
            <a:off x="457201" y="363600"/>
            <a:ext cx="3838574" cy="1144800"/>
          </a:xfrm>
        </p:spPr>
        <p:txBody>
          <a:bodyPr bIns="0">
            <a:normAutofit/>
          </a:bodyPr>
          <a:lstStyle>
            <a:lvl1pPr marL="0" indent="0">
              <a:lnSpc>
                <a:spcPts val="4000"/>
              </a:lnSpc>
              <a:buNone/>
              <a:defRPr sz="40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sv-SE" dirty="0"/>
              <a:t>PLACE NAME OF</a:t>
            </a:r>
            <a:br>
              <a:rPr lang="sv-SE" dirty="0"/>
            </a:br>
            <a:r>
              <a:rPr lang="sv-SE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xmlns="" val="331663668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er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ubrik 1"/>
          <p:cNvSpPr txBox="1">
            <a:spLocks/>
          </p:cNvSpPr>
          <p:nvPr userDrawn="1"/>
        </p:nvSpPr>
        <p:spPr>
          <a:xfrm>
            <a:off x="180000" y="0"/>
            <a:ext cx="4392000" cy="3571875"/>
          </a:xfrm>
          <a:prstGeom prst="rect">
            <a:avLst/>
          </a:prstGeom>
          <a:solidFill>
            <a:schemeClr val="accent2">
              <a:alpha val="40000"/>
            </a:schemeClr>
          </a:solidFill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bg2"/>
                </a:solidFill>
                <a:latin typeface="Gill Sans Bold Condensed"/>
                <a:ea typeface="+mj-ea"/>
                <a:cs typeface="Gill Sans Bold Condensed"/>
              </a:defRPr>
            </a:lvl1pPr>
          </a:lstStyle>
          <a:p>
            <a:endParaRPr lang="sv-SE" dirty="0">
              <a:solidFill>
                <a:schemeClr val="accent2"/>
              </a:solidFill>
            </a:endParaRPr>
          </a:p>
        </p:txBody>
      </p:sp>
      <p:sp>
        <p:nvSpPr>
          <p:cNvPr id="9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1618030"/>
            <a:ext cx="3838574" cy="1668162"/>
          </a:xfrm>
        </p:spPr>
        <p:txBody>
          <a:bodyPr bIns="0">
            <a:normAutofit/>
          </a:bodyPr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2"/>
                </a:solidFill>
                <a:latin typeface="Franklin Gothic Demi" panose="020B07030201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1" name="Platshållare för innehåll 3"/>
          <p:cNvSpPr>
            <a:spLocks noGrp="1"/>
          </p:cNvSpPr>
          <p:nvPr>
            <p:ph sz="half" idx="10" hasCustomPrompt="1"/>
          </p:nvPr>
        </p:nvSpPr>
        <p:spPr>
          <a:xfrm>
            <a:off x="457201" y="363600"/>
            <a:ext cx="3838574" cy="1144800"/>
          </a:xfrm>
        </p:spPr>
        <p:txBody>
          <a:bodyPr bIns="0">
            <a:normAutofit/>
          </a:bodyPr>
          <a:lstStyle>
            <a:lvl1pPr marL="0" indent="0">
              <a:lnSpc>
                <a:spcPts val="4000"/>
              </a:lnSpc>
              <a:buNone/>
              <a:defRPr sz="40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sv-SE" dirty="0"/>
              <a:t>PLACE NAME OF</a:t>
            </a:r>
            <a:br>
              <a:rPr lang="sv-SE" dirty="0"/>
            </a:br>
            <a:r>
              <a:rPr lang="sv-SE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xmlns="" val="7990478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Litterb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bildmall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168870"/>
            <a:ext cx="9144000" cy="5481241"/>
          </a:xfrm>
          <a:prstGeom prst="rect">
            <a:avLst/>
          </a:prstGeom>
        </p:spPr>
      </p:pic>
      <p:sp>
        <p:nvSpPr>
          <p:cNvPr id="6" name="Rubrik 1"/>
          <p:cNvSpPr txBox="1">
            <a:spLocks/>
          </p:cNvSpPr>
          <p:nvPr userDrawn="1"/>
        </p:nvSpPr>
        <p:spPr>
          <a:xfrm>
            <a:off x="180000" y="0"/>
            <a:ext cx="4392000" cy="3571875"/>
          </a:xfrm>
          <a:prstGeom prst="rect">
            <a:avLst/>
          </a:prstGeom>
          <a:solidFill>
            <a:schemeClr val="accent2">
              <a:alpha val="40000"/>
            </a:schemeClr>
          </a:solidFill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i="0" kern="1200" cap="all">
                <a:solidFill>
                  <a:schemeClr val="bg2"/>
                </a:solidFill>
                <a:latin typeface="Gill Sans Bold Condensed"/>
                <a:ea typeface="+mj-ea"/>
                <a:cs typeface="Gill Sans Bold Condensed"/>
              </a:defRPr>
            </a:lvl1pPr>
          </a:lstStyle>
          <a:p>
            <a:endParaRPr lang="sv-SE" dirty="0">
              <a:solidFill>
                <a:schemeClr val="accent2"/>
              </a:solidFill>
            </a:endParaRPr>
          </a:p>
        </p:txBody>
      </p:sp>
      <p:sp>
        <p:nvSpPr>
          <p:cNvPr id="10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1618030"/>
            <a:ext cx="3838574" cy="1668162"/>
          </a:xfrm>
        </p:spPr>
        <p:txBody>
          <a:bodyPr bIns="0">
            <a:normAutofit/>
          </a:bodyPr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2"/>
                </a:solidFill>
                <a:latin typeface="Franklin Gothic Demi" panose="020B07030201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1" name="Platshållare för innehåll 3"/>
          <p:cNvSpPr>
            <a:spLocks noGrp="1"/>
          </p:cNvSpPr>
          <p:nvPr>
            <p:ph sz="half" idx="10" hasCustomPrompt="1"/>
          </p:nvPr>
        </p:nvSpPr>
        <p:spPr>
          <a:xfrm>
            <a:off x="457201" y="363600"/>
            <a:ext cx="3838574" cy="1144800"/>
          </a:xfrm>
        </p:spPr>
        <p:txBody>
          <a:bodyPr bIns="0">
            <a:normAutofit/>
          </a:bodyPr>
          <a:lstStyle>
            <a:lvl1pPr marL="0" indent="0">
              <a:lnSpc>
                <a:spcPts val="4000"/>
              </a:lnSpc>
              <a:buNone/>
              <a:defRPr sz="40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sv-SE" dirty="0"/>
              <a:t>PLACE NAME OF</a:t>
            </a:r>
            <a:br>
              <a:rPr lang="sv-SE" dirty="0"/>
            </a:br>
            <a:r>
              <a:rPr lang="sv-SE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xmlns="" val="212670794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93095"/>
            <a:ext cx="8229600" cy="85725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087267"/>
            <a:ext cx="8229600" cy="32495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</p:txBody>
      </p:sp>
      <p:pic>
        <p:nvPicPr>
          <p:cNvPr id="4" name="Bildobjekt 3" descr="Envac-Logo.png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600969"/>
            <a:ext cx="1032935" cy="22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88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9" r:id="rId2"/>
    <p:sldLayoutId id="2147483679" r:id="rId3"/>
    <p:sldLayoutId id="2147483690" r:id="rId4"/>
    <p:sldLayoutId id="2147483649" r:id="rId5"/>
    <p:sldLayoutId id="2147483686" r:id="rId6"/>
    <p:sldLayoutId id="2147483687" r:id="rId7"/>
    <p:sldLayoutId id="2147483651" r:id="rId8"/>
    <p:sldLayoutId id="2147483667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50" r:id="rId15"/>
    <p:sldLayoutId id="2147483663" r:id="rId16"/>
    <p:sldLayoutId id="2147483673" r:id="rId17"/>
    <p:sldLayoutId id="2147483661" r:id="rId18"/>
    <p:sldLayoutId id="2147483665" r:id="rId19"/>
    <p:sldLayoutId id="2147483666" r:id="rId20"/>
    <p:sldLayoutId id="2147483680" r:id="rId21"/>
    <p:sldLayoutId id="2147483688" r:id="rId22"/>
    <p:sldLayoutId id="2147483662" r:id="rId23"/>
    <p:sldLayoutId id="2147483655" r:id="rId24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 cap="all">
          <a:solidFill>
            <a:schemeClr val="tx1"/>
          </a:solidFill>
          <a:latin typeface="Franklin Gothic Demi Cond" panose="020B0706030402020204" pitchFamily="34" charset="0"/>
          <a:ea typeface="+mj-ea"/>
          <a:cs typeface="Franklin Gothic Demi Cond" panose="020B07060304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rgbClr val="3C3C3C"/>
          </a:solidFill>
          <a:latin typeface="Franklin Gothic Book" panose="020B0503020102020204" pitchFamily="34" charset="0"/>
          <a:ea typeface="+mn-ea"/>
          <a:cs typeface="Franklin Gothic Book" panose="020B05030201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3C3C3C"/>
          </a:solidFill>
          <a:latin typeface="Franklin Gothic Book" panose="020B0503020102020204" pitchFamily="34" charset="0"/>
          <a:ea typeface="+mn-ea"/>
          <a:cs typeface="Franklin Gothic Book" panose="020B05030201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rgbClr val="3C3C3C"/>
          </a:solidFill>
          <a:latin typeface="Franklin Gothic Book" panose="020B0503020102020204" pitchFamily="34" charset="0"/>
          <a:ea typeface="+mn-ea"/>
          <a:cs typeface="Franklin Gothic Book" panose="020B05030201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3C3C3C"/>
          </a:solidFill>
          <a:latin typeface="Franklin Gothic Book" panose="020B0503020102020204" pitchFamily="34" charset="0"/>
          <a:ea typeface="+mn-ea"/>
          <a:cs typeface="Franklin Gothic Book" panose="020B05030201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rgbClr val="3C3C3C"/>
          </a:solidFill>
          <a:latin typeface="Franklin Gothic Book" panose="020B0503020102020204" pitchFamily="34" charset="0"/>
          <a:ea typeface="+mn-ea"/>
          <a:cs typeface="Franklin Gothic Book" panose="020B05030201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7.jpeg"/><Relationship Id="rId7" Type="http://schemas.openxmlformats.org/officeDocument/2006/relationships/image" Target="../media/image57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jpe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3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hyperlink" Target="https://www.google.se/url?sa=i&amp;rct=j&amp;q=&amp;esrc=s&amp;source=images&amp;cd=&amp;cad=rja&amp;uact=8&amp;ved=2ahUKEwiEsa2n7OndAhWvzIUKHdfXDz4QjRx6BAgBEAU&amp;url=https://twitter.com/envacuk&amp;psig=AOvVaw1SSRORScxlLUBXP8Fj3bZO&amp;ust=153864147379812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EA32-B396-F24C-9063-173045D7C78D}" type="slidenum">
              <a:rPr lang="sv-SE" smtClean="0"/>
              <a:pPr/>
              <a:t>1</a:t>
            </a:fld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91375" y="0"/>
            <a:ext cx="1952625" cy="51435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90800" y="2146300"/>
            <a:ext cx="3962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958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EA32-B396-F24C-9063-173045D7C78D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3"/>
          </p:nvPr>
        </p:nvSpPr>
        <p:spPr>
          <a:xfrm>
            <a:off x="3084058" y="4646852"/>
            <a:ext cx="5204807" cy="289477"/>
          </a:xfrm>
        </p:spPr>
        <p:txBody>
          <a:bodyPr/>
          <a:lstStyle/>
          <a:p>
            <a:r>
              <a:rPr lang="sv-SE" dirty="0"/>
              <a:t>Hans Anebreid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Waste handling </a:t>
            </a:r>
            <a:r>
              <a:rPr lang="sv-SE" dirty="0" err="1" smtClean="0"/>
              <a:t>after</a:t>
            </a:r>
            <a:r>
              <a:rPr lang="sv-SE" dirty="0" smtClean="0"/>
              <a:t> </a:t>
            </a:r>
            <a:r>
              <a:rPr lang="sv-SE" dirty="0" err="1" smtClean="0"/>
              <a:t>optical</a:t>
            </a:r>
            <a:r>
              <a:rPr lang="sv-SE" dirty="0" smtClean="0"/>
              <a:t> </a:t>
            </a:r>
            <a:r>
              <a:rPr lang="sv-SE" dirty="0" err="1" smtClean="0"/>
              <a:t>sorting</a:t>
            </a:r>
            <a:r>
              <a:rPr lang="sv-SE" dirty="0" smtClean="0"/>
              <a:t>…</a:t>
            </a:r>
            <a:endParaRPr lang="sv-SE" dirty="0"/>
          </a:p>
        </p:txBody>
      </p:sp>
      <p:pic>
        <p:nvPicPr>
          <p:cNvPr id="2052" name="Picture 4" descr="C:\Users\haa\AppData\Local\Microsoft\Windows\Temporary Internet Files\Content.IE5\KO6REEOO\Plastic-bottle-recycling--720x48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5480" y="1052783"/>
            <a:ext cx="2461260" cy="1640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696" y="1097281"/>
            <a:ext cx="1591283" cy="115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haa\AppData\Local\Microsoft\Windows\Temporary Internet Files\Content.IE5\VLPF5SVI\1200px-Compost_site_germany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9660" y="3016566"/>
            <a:ext cx="2297430" cy="1723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aa\AppData\Local\Microsoft\Windows\Temporary Internet Files\Content.IE5\1CC5S2FZ\13931115161144538467424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786720" y="2933098"/>
            <a:ext cx="2594676" cy="1806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haa\AppData\Local\Microsoft\Windows\Temporary Internet Files\Content.IE5\VLPF5SVI\shredder-779861_960_720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9740" y="1005238"/>
            <a:ext cx="22352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0910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haa\AppData\Local\Microsoft\Windows\Temporary Internet Files\Content.IE5\NE9CEAM3\IM000315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1759" y="2551044"/>
            <a:ext cx="3482341" cy="21400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EA32-B396-F24C-9063-173045D7C78D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3"/>
          </p:nvPr>
        </p:nvSpPr>
        <p:spPr>
          <a:xfrm>
            <a:off x="3084058" y="4646852"/>
            <a:ext cx="5204807" cy="289477"/>
          </a:xfrm>
        </p:spPr>
        <p:txBody>
          <a:bodyPr/>
          <a:lstStyle/>
          <a:p>
            <a:r>
              <a:rPr lang="sv-SE" dirty="0"/>
              <a:t>Hans Anebreid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Waste handling </a:t>
            </a:r>
            <a:r>
              <a:rPr lang="sv-SE" dirty="0" err="1" smtClean="0"/>
              <a:t>after</a:t>
            </a:r>
            <a:r>
              <a:rPr lang="sv-SE" dirty="0" smtClean="0"/>
              <a:t> </a:t>
            </a:r>
            <a:r>
              <a:rPr lang="sv-SE" dirty="0" err="1" smtClean="0"/>
              <a:t>optical</a:t>
            </a:r>
            <a:r>
              <a:rPr lang="sv-SE" dirty="0" smtClean="0"/>
              <a:t> </a:t>
            </a:r>
            <a:r>
              <a:rPr lang="sv-SE" dirty="0" err="1" smtClean="0"/>
              <a:t>sorting</a:t>
            </a:r>
            <a:r>
              <a:rPr lang="sv-SE" dirty="0" smtClean="0"/>
              <a:t>…</a:t>
            </a:r>
            <a:endParaRPr lang="sv-SE" dirty="0"/>
          </a:p>
        </p:txBody>
      </p:sp>
      <p:pic>
        <p:nvPicPr>
          <p:cNvPr id="2052" name="Picture 4" descr="C:\Users\haa\AppData\Local\Microsoft\Windows\Temporary Internet Files\Content.IE5\KO6REEOO\Plastic-bottle-recycling--720x48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" y="892763"/>
            <a:ext cx="2461260" cy="1640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haa\AppData\Local\Microsoft\Windows\Temporary Internet Files\Content.IE5\VLPF5SVI\allprod_thumb[3]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8340" y="487679"/>
            <a:ext cx="2520525" cy="20752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aa\AppData\Local\Microsoft\Windows\Temporary Internet Files\Content.IE5\W5GX5ZWL\220px-Bottle_made_from_Cellulose_Acetate_Biograde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1053" y="2885069"/>
            <a:ext cx="1290743" cy="12907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urved Connector 12"/>
          <p:cNvCxnSpPr/>
          <p:nvPr/>
        </p:nvCxnSpPr>
        <p:spPr>
          <a:xfrm flipV="1">
            <a:off x="2971800" y="1082040"/>
            <a:ext cx="3002280" cy="60198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2052" idx="3"/>
            <a:endCxn id="4100" idx="2"/>
          </p:cNvCxnSpPr>
          <p:nvPr/>
        </p:nvCxnSpPr>
        <p:spPr>
          <a:xfrm>
            <a:off x="2918459" y="1713183"/>
            <a:ext cx="4252594" cy="1817258"/>
          </a:xfrm>
          <a:prstGeom prst="curvedConnector3">
            <a:avLst>
              <a:gd name="adj1" fmla="val 7293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2052" idx="3"/>
          </p:cNvCxnSpPr>
          <p:nvPr/>
        </p:nvCxnSpPr>
        <p:spPr>
          <a:xfrm>
            <a:off x="2918459" y="1713183"/>
            <a:ext cx="746761" cy="82042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40212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/>
            <a:r>
              <a:rPr lang="sv-SE" dirty="0" smtClean="0"/>
              <a:t>Implementation – Envac </a:t>
            </a:r>
            <a:r>
              <a:rPr lang="sv-SE" dirty="0" err="1" smtClean="0"/>
              <a:t>point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view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EA32-B396-F24C-9063-173045D7C78D}" type="slidenum">
              <a:rPr lang="sv-SE" smtClean="0"/>
              <a:pPr/>
              <a:t>12</a:t>
            </a:fld>
            <a:endParaRPr lang="sv-SE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3"/>
          </p:nvPr>
        </p:nvSpPr>
        <p:spPr>
          <a:xfrm>
            <a:off x="3084058" y="4646852"/>
            <a:ext cx="5204807" cy="289477"/>
          </a:xfrm>
        </p:spPr>
        <p:txBody>
          <a:bodyPr/>
          <a:lstStyle/>
          <a:p>
            <a:r>
              <a:rPr lang="sv-SE" dirty="0"/>
              <a:t>Hans Anebreid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4518" y="714963"/>
            <a:ext cx="65449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 err="1" smtClean="0"/>
              <a:t>Challenging</a:t>
            </a:r>
            <a:r>
              <a:rPr lang="sv-SE" sz="1600" b="1" dirty="0" smtClean="0"/>
              <a:t> parts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New </a:t>
            </a:r>
            <a:r>
              <a:rPr lang="sv-SE" sz="1600" dirty="0" err="1" smtClean="0"/>
              <a:t>type</a:t>
            </a:r>
            <a:r>
              <a:rPr lang="sv-SE" sz="1600" dirty="0" smtClean="0"/>
              <a:t> </a:t>
            </a:r>
            <a:r>
              <a:rPr lang="sv-SE" sz="1600" dirty="0" err="1" smtClean="0"/>
              <a:t>of</a:t>
            </a:r>
            <a:r>
              <a:rPr lang="sv-SE" sz="1600" dirty="0" smtClean="0"/>
              <a:t> </a:t>
            </a:r>
            <a:r>
              <a:rPr lang="sv-SE" sz="1600" dirty="0" err="1" smtClean="0"/>
              <a:t>inlet</a:t>
            </a:r>
            <a:r>
              <a:rPr lang="sv-SE" sz="1600" dirty="0" smtClean="0"/>
              <a:t>, color </a:t>
            </a:r>
            <a:r>
              <a:rPr lang="sv-SE" sz="1600" dirty="0" err="1" smtClean="0"/>
              <a:t>reader</a:t>
            </a:r>
            <a:r>
              <a:rPr lang="sv-SE" sz="1600" dirty="0" smtClean="0"/>
              <a:t> and </a:t>
            </a:r>
            <a:r>
              <a:rPr lang="sv-SE" sz="1600" dirty="0" err="1" smtClean="0"/>
              <a:t>weighing</a:t>
            </a:r>
            <a:r>
              <a:rPr lang="sv-SE" sz="1600" dirty="0" smtClean="0"/>
              <a:t>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New </a:t>
            </a:r>
            <a:r>
              <a:rPr lang="sv-SE" sz="1600" dirty="0" err="1" smtClean="0"/>
              <a:t>pipe</a:t>
            </a:r>
            <a:r>
              <a:rPr lang="sv-SE" sz="1600" dirty="0" smtClean="0"/>
              <a:t> material, </a:t>
            </a:r>
            <a:r>
              <a:rPr lang="sv-SE" sz="1600" dirty="0" err="1" smtClean="0"/>
              <a:t>includes</a:t>
            </a:r>
            <a:r>
              <a:rPr lang="sv-SE" sz="1600" dirty="0" smtClean="0"/>
              <a:t> joints, installation, and </a:t>
            </a:r>
            <a:r>
              <a:rPr lang="sv-SE" sz="1600" dirty="0" err="1" smtClean="0"/>
              <a:t>procurement</a:t>
            </a:r>
            <a:endParaRPr lang="sv-SE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New </a:t>
            </a:r>
            <a:r>
              <a:rPr lang="sv-SE" sz="1600" dirty="0" err="1" smtClean="0"/>
              <a:t>control</a:t>
            </a:r>
            <a:r>
              <a:rPr lang="sv-SE" sz="1600" dirty="0" smtClean="0"/>
              <a:t>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 smtClean="0"/>
              <a:t>Solutions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Investment </a:t>
            </a:r>
            <a:r>
              <a:rPr lang="sv-SE" sz="1600" dirty="0"/>
              <a:t>in R&amp;D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 err="1" smtClean="0"/>
              <a:t>Add</a:t>
            </a:r>
            <a:r>
              <a:rPr lang="sv-SE" sz="1600" dirty="0" smtClean="0"/>
              <a:t> </a:t>
            </a:r>
            <a:r>
              <a:rPr lang="sv-SE" sz="1600" dirty="0" err="1" smtClean="0"/>
              <a:t>time</a:t>
            </a:r>
            <a:r>
              <a:rPr lang="sv-SE" sz="1600" dirty="0" smtClean="0"/>
              <a:t> for </a:t>
            </a:r>
            <a:r>
              <a:rPr lang="sv-SE" sz="1600" dirty="0" err="1" smtClean="0"/>
              <a:t>sourcing</a:t>
            </a:r>
            <a:r>
              <a:rPr lang="sv-SE" sz="1600" dirty="0" smtClean="0"/>
              <a:t>, planning and </a:t>
            </a:r>
            <a:r>
              <a:rPr lang="sv-SE" sz="1600" dirty="0" err="1" smtClean="0"/>
              <a:t>coordination</a:t>
            </a:r>
            <a:endParaRPr lang="sv-SE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Add</a:t>
            </a:r>
            <a:r>
              <a:rPr lang="sv-SE" sz="1600" dirty="0"/>
              <a:t> </a:t>
            </a:r>
            <a:r>
              <a:rPr lang="sv-SE" sz="1600" dirty="0" err="1"/>
              <a:t>time</a:t>
            </a:r>
            <a:r>
              <a:rPr lang="sv-SE" sz="1600" dirty="0"/>
              <a:t> </a:t>
            </a:r>
            <a:r>
              <a:rPr lang="sv-SE" sz="1600" dirty="0" smtClean="0"/>
              <a:t>for </a:t>
            </a:r>
            <a:r>
              <a:rPr lang="sv-SE" sz="1600" dirty="0" err="1" smtClean="0"/>
              <a:t>commissioning</a:t>
            </a:r>
            <a:r>
              <a:rPr lang="sv-SE" sz="1600" dirty="0" smtClean="0"/>
              <a:t> and </a:t>
            </a:r>
            <a:r>
              <a:rPr lang="sv-SE" sz="1600" dirty="0" err="1" smtClean="0"/>
              <a:t>follow</a:t>
            </a:r>
            <a:r>
              <a:rPr lang="sv-SE" sz="1600" dirty="0" smtClean="0"/>
              <a:t> </a:t>
            </a:r>
            <a:r>
              <a:rPr lang="sv-SE" sz="1600" dirty="0" err="1" smtClean="0"/>
              <a:t>up</a:t>
            </a:r>
            <a:endParaRPr lang="sv-SE" sz="16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06277" y="3217155"/>
            <a:ext cx="2292232" cy="1719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Content Placeholder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199" y="3089154"/>
            <a:ext cx="3386864" cy="14124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C:\Users\haa\OneDrive\Grow Smarter\Pictures\171128 Study visit with BIR Nett\20171128_125829752_i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96847" y="714963"/>
            <a:ext cx="1848546" cy="24675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796847" y="3182342"/>
            <a:ext cx="1848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i="1" dirty="0" smtClean="0"/>
              <a:t>40-50 apartments, </a:t>
            </a:r>
            <a:r>
              <a:rPr lang="sv-SE" sz="800" i="1" dirty="0" err="1" smtClean="0"/>
              <a:t>sorting</a:t>
            </a:r>
            <a:r>
              <a:rPr lang="sv-SE" sz="800" i="1" dirty="0" smtClean="0"/>
              <a:t> </a:t>
            </a:r>
            <a:r>
              <a:rPr lang="sv-SE" sz="800" i="1" dirty="0" err="1" smtClean="0"/>
              <a:t>of</a:t>
            </a:r>
            <a:r>
              <a:rPr lang="sv-SE" sz="800" i="1" dirty="0" smtClean="0"/>
              <a:t> 4 </a:t>
            </a:r>
            <a:r>
              <a:rPr lang="sv-SE" sz="800" i="1" dirty="0" err="1" smtClean="0"/>
              <a:t>fractions</a:t>
            </a:r>
            <a:r>
              <a:rPr lang="sv-SE" sz="800" i="1" dirty="0" smtClean="0"/>
              <a:t>, </a:t>
            </a:r>
            <a:r>
              <a:rPr lang="sv-SE" sz="800" i="1" dirty="0" err="1" smtClean="0"/>
              <a:t>occupies</a:t>
            </a:r>
            <a:r>
              <a:rPr lang="sv-SE" sz="800" i="1" dirty="0" smtClean="0"/>
              <a:t> less </a:t>
            </a:r>
            <a:r>
              <a:rPr lang="sv-SE" sz="800" i="1" dirty="0" err="1" smtClean="0"/>
              <a:t>than</a:t>
            </a:r>
            <a:r>
              <a:rPr lang="sv-SE" sz="800" i="1" dirty="0" smtClean="0"/>
              <a:t> 1 m2.</a:t>
            </a:r>
            <a:endParaRPr lang="sv-SE" sz="800" i="1" dirty="0"/>
          </a:p>
        </p:txBody>
      </p:sp>
    </p:spTree>
    <p:extLst>
      <p:ext uri="{BB962C8B-B14F-4D97-AF65-F5344CB8AC3E}">
        <p14:creationId xmlns:p14="http://schemas.microsoft.com/office/powerpoint/2010/main" xmlns="" val="3321761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Evaluation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EA32-B396-F24C-9063-173045D7C78D}" type="slidenum">
              <a:rPr lang="sv-SE" smtClean="0"/>
              <a:pPr/>
              <a:t>13</a:t>
            </a:fld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228599" y="853121"/>
            <a:ext cx="426720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i="1" dirty="0" err="1"/>
              <a:t>Measure</a:t>
            </a:r>
            <a:r>
              <a:rPr lang="sv-SE" sz="1400" i="1" dirty="0"/>
              <a:t> 7.1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 b="1" dirty="0" err="1"/>
              <a:t>Optical</a:t>
            </a:r>
            <a:r>
              <a:rPr lang="sv-SE" sz="1400" b="1" dirty="0"/>
              <a:t> </a:t>
            </a:r>
            <a:r>
              <a:rPr lang="sv-SE" sz="1400" b="1" dirty="0" err="1"/>
              <a:t>sorting</a:t>
            </a:r>
            <a:r>
              <a:rPr lang="sv-SE" sz="1400" b="1" dirty="0"/>
              <a:t> </a:t>
            </a:r>
            <a:r>
              <a:rPr lang="sv-SE" sz="1400" b="1" dirty="0" err="1"/>
              <a:t>of</a:t>
            </a:r>
            <a:r>
              <a:rPr lang="sv-SE" sz="1400" b="1" dirty="0"/>
              <a:t> </a:t>
            </a:r>
            <a:r>
              <a:rPr lang="sv-SE" sz="1400" b="1" dirty="0" err="1"/>
              <a:t>waste</a:t>
            </a:r>
            <a:endParaRPr lang="sv-SE" sz="1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 dirty="0" err="1"/>
              <a:t>Compare</a:t>
            </a:r>
            <a:r>
              <a:rPr lang="sv-SE" sz="1400" dirty="0"/>
              <a:t> </a:t>
            </a:r>
            <a:r>
              <a:rPr lang="sv-SE" sz="1400" dirty="0" err="1"/>
              <a:t>before</a:t>
            </a:r>
            <a:r>
              <a:rPr lang="sv-SE" sz="1400" dirty="0"/>
              <a:t> and </a:t>
            </a:r>
            <a:r>
              <a:rPr lang="sv-SE" sz="1400" dirty="0" err="1"/>
              <a:t>after</a:t>
            </a:r>
            <a:r>
              <a:rPr lang="sv-SE" sz="1400" dirty="0"/>
              <a:t>. </a:t>
            </a:r>
            <a:r>
              <a:rPr lang="sv-SE" sz="1400" dirty="0" err="1"/>
              <a:t>Amount</a:t>
            </a:r>
            <a:r>
              <a:rPr lang="sv-SE" sz="1400" dirty="0"/>
              <a:t> </a:t>
            </a:r>
            <a:r>
              <a:rPr lang="sv-SE" sz="1400" dirty="0" err="1"/>
              <a:t>of</a:t>
            </a:r>
            <a:r>
              <a:rPr lang="sv-SE" sz="1400" dirty="0"/>
              <a:t> </a:t>
            </a:r>
            <a:r>
              <a:rPr lang="sv-SE" sz="1400" dirty="0" err="1"/>
              <a:t>sorted</a:t>
            </a:r>
            <a:r>
              <a:rPr lang="sv-SE" sz="1400" dirty="0"/>
              <a:t> </a:t>
            </a:r>
            <a:r>
              <a:rPr lang="sv-SE" sz="1400" dirty="0" err="1"/>
              <a:t>waste</a:t>
            </a:r>
            <a:r>
              <a:rPr lang="sv-SE" sz="1400" dirty="0"/>
              <a:t>. </a:t>
            </a:r>
            <a:r>
              <a:rPr lang="sv-SE" sz="1400" dirty="0" err="1"/>
              <a:t>Ease</a:t>
            </a:r>
            <a:r>
              <a:rPr lang="sv-SE" sz="1400" dirty="0"/>
              <a:t> </a:t>
            </a:r>
            <a:r>
              <a:rPr lang="sv-SE" sz="1400" dirty="0" err="1"/>
              <a:t>of</a:t>
            </a:r>
            <a:r>
              <a:rPr lang="sv-SE" sz="1400" dirty="0"/>
              <a:t> recycling.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i="1" dirty="0" err="1" smtClean="0"/>
              <a:t>Measure</a:t>
            </a:r>
            <a:r>
              <a:rPr lang="sv-SE" sz="1400" i="1" dirty="0" smtClean="0"/>
              <a:t> </a:t>
            </a:r>
            <a:r>
              <a:rPr lang="sv-SE" sz="1400" i="1" dirty="0"/>
              <a:t>7.2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 b="1" dirty="0" err="1"/>
              <a:t>Automated</a:t>
            </a:r>
            <a:r>
              <a:rPr lang="sv-SE" sz="1400" b="1" dirty="0"/>
              <a:t> Waste Collection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 dirty="0" err="1"/>
              <a:t>Environmental</a:t>
            </a:r>
            <a:r>
              <a:rPr lang="sv-SE" sz="1400" dirty="0"/>
              <a:t> </a:t>
            </a:r>
            <a:r>
              <a:rPr lang="sv-SE" sz="1400" dirty="0" err="1"/>
              <a:t>impact</a:t>
            </a:r>
            <a:r>
              <a:rPr lang="sv-SE" sz="1400" dirty="0"/>
              <a:t> </a:t>
            </a:r>
            <a:r>
              <a:rPr lang="sv-SE" sz="1400" dirty="0" err="1"/>
              <a:t>before</a:t>
            </a:r>
            <a:r>
              <a:rPr lang="sv-SE" sz="1400" dirty="0"/>
              <a:t> and </a:t>
            </a:r>
            <a:r>
              <a:rPr lang="sv-SE" sz="1400" dirty="0" err="1"/>
              <a:t>after</a:t>
            </a:r>
            <a:r>
              <a:rPr lang="sv-SE" sz="1400" dirty="0"/>
              <a:t>. Driving </a:t>
            </a:r>
            <a:r>
              <a:rPr lang="sv-SE" sz="1400" dirty="0" err="1"/>
              <a:t>distance</a:t>
            </a:r>
            <a:r>
              <a:rPr lang="sv-SE" sz="1400" dirty="0"/>
              <a:t> in the area.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i="1" dirty="0" err="1" smtClean="0"/>
              <a:t>Measure</a:t>
            </a:r>
            <a:r>
              <a:rPr lang="sv-SE" sz="1400" i="1" dirty="0" smtClean="0"/>
              <a:t> </a:t>
            </a:r>
            <a:r>
              <a:rPr lang="sv-SE" sz="1400" i="1" dirty="0"/>
              <a:t>7.3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 b="1" dirty="0"/>
              <a:t>Waste </a:t>
            </a:r>
            <a:r>
              <a:rPr lang="sv-SE" sz="1400" b="1" dirty="0" err="1"/>
              <a:t>collection</a:t>
            </a:r>
            <a:r>
              <a:rPr lang="sv-SE" sz="1400" b="1" dirty="0"/>
              <a:t> statistics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Introduce an incentive system to entice residents to improve recycling. E.g. web, mail and/or app.</a:t>
            </a:r>
            <a:endParaRPr lang="sv-SE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853120"/>
            <a:ext cx="42672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i="1" dirty="0" err="1" smtClean="0"/>
              <a:t>Evaluation</a:t>
            </a:r>
            <a:endParaRPr lang="sv-SE" sz="1400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 i="1" dirty="0" smtClean="0"/>
              <a:t>Data </a:t>
            </a:r>
            <a:r>
              <a:rPr lang="sv-SE" sz="1400" i="1" dirty="0" err="1" smtClean="0"/>
              <a:t>base</a:t>
            </a:r>
            <a:r>
              <a:rPr lang="sv-SE" sz="1400" i="1" dirty="0" smtClean="0"/>
              <a:t> </a:t>
            </a:r>
            <a:r>
              <a:rPr lang="sv-SE" sz="1400" i="1" dirty="0" err="1" smtClean="0"/>
              <a:t>analysis</a:t>
            </a:r>
            <a:r>
              <a:rPr lang="sv-SE" sz="1400" i="1" dirty="0" smtClean="0"/>
              <a:t>. </a:t>
            </a:r>
            <a:r>
              <a:rPr lang="sv-SE" sz="1400" i="1" dirty="0" err="1" smtClean="0"/>
              <a:t>Weight</a:t>
            </a:r>
            <a:r>
              <a:rPr lang="sv-SE" sz="1400" i="1" dirty="0" smtClean="0"/>
              <a:t> and color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 i="1" dirty="0" err="1" smtClean="0"/>
              <a:t>Questionairre</a:t>
            </a:r>
            <a:r>
              <a:rPr lang="sv-SE" sz="1400" i="1" dirty="0" smtClean="0"/>
              <a:t>/</a:t>
            </a:r>
            <a:r>
              <a:rPr lang="sv-SE" sz="1400" i="1" dirty="0" err="1" smtClean="0"/>
              <a:t>interviews</a:t>
            </a:r>
            <a:r>
              <a:rPr lang="sv-SE" sz="1400" i="1" dirty="0" smtClean="0"/>
              <a:t> </a:t>
            </a:r>
            <a:r>
              <a:rPr lang="sv-SE" sz="1400" i="1" dirty="0" err="1" smtClean="0"/>
              <a:t>with</a:t>
            </a:r>
            <a:r>
              <a:rPr lang="sv-SE" sz="1400" i="1" dirty="0" smtClean="0"/>
              <a:t> </a:t>
            </a:r>
            <a:r>
              <a:rPr lang="sv-SE" sz="1400" i="1" dirty="0" err="1" smtClean="0"/>
              <a:t>tenants</a:t>
            </a:r>
            <a:endParaRPr lang="sv-SE" sz="1400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sz="14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i="1" dirty="0" err="1" smtClean="0"/>
              <a:t>Evaluation</a:t>
            </a:r>
            <a:endParaRPr lang="sv-SE" sz="1400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 i="1" dirty="0" err="1" smtClean="0"/>
              <a:t>Measure</a:t>
            </a:r>
            <a:r>
              <a:rPr lang="sv-SE" sz="1400" i="1" dirty="0" smtClean="0"/>
              <a:t> </a:t>
            </a:r>
            <a:r>
              <a:rPr lang="sv-SE" sz="1400" i="1" dirty="0" err="1" smtClean="0"/>
              <a:t>driving</a:t>
            </a:r>
            <a:r>
              <a:rPr lang="sv-SE" sz="1400" i="1" dirty="0" smtClean="0"/>
              <a:t> </a:t>
            </a:r>
            <a:r>
              <a:rPr lang="sv-SE" sz="1400" i="1" dirty="0" err="1" smtClean="0"/>
              <a:t>distance</a:t>
            </a:r>
            <a:endParaRPr lang="sv-SE" sz="1400" i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 i="1" dirty="0" err="1" smtClean="0"/>
              <a:t>Calculate</a:t>
            </a:r>
            <a:r>
              <a:rPr lang="sv-SE" sz="1400" i="1" dirty="0" smtClean="0"/>
              <a:t> environmental </a:t>
            </a:r>
            <a:r>
              <a:rPr lang="sv-SE" sz="1400" i="1" dirty="0" err="1" smtClean="0"/>
              <a:t>impact</a:t>
            </a:r>
            <a:endParaRPr lang="sv-SE" sz="1400" i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 i="1" dirty="0" err="1" smtClean="0"/>
              <a:t>Adjust</a:t>
            </a:r>
            <a:r>
              <a:rPr lang="sv-SE" sz="1400" i="1" dirty="0" smtClean="0"/>
              <a:t> for </a:t>
            </a:r>
            <a:r>
              <a:rPr lang="sv-SE" sz="1400" i="1" dirty="0" err="1" smtClean="0"/>
              <a:t>project</a:t>
            </a:r>
            <a:r>
              <a:rPr lang="sv-SE" sz="1400" i="1" dirty="0" smtClean="0"/>
              <a:t> </a:t>
            </a:r>
            <a:r>
              <a:rPr lang="sv-SE" sz="1400" i="1" dirty="0" err="1" smtClean="0"/>
              <a:t>specific</a:t>
            </a:r>
            <a:r>
              <a:rPr lang="sv-SE" sz="1400" i="1" dirty="0" smtClean="0"/>
              <a:t> </a:t>
            </a:r>
            <a:r>
              <a:rPr lang="sv-SE" sz="1400" i="1" dirty="0" err="1" smtClean="0"/>
              <a:t>requirements</a:t>
            </a:r>
            <a:endParaRPr lang="sv-SE" sz="14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i="1" dirty="0" err="1" smtClean="0"/>
              <a:t>Evaluation</a:t>
            </a:r>
            <a:endParaRPr lang="sv-SE" sz="1400" i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 i="1" dirty="0" err="1" smtClean="0"/>
              <a:t>Develop</a:t>
            </a:r>
            <a:r>
              <a:rPr lang="sv-SE" sz="1400" i="1" dirty="0" smtClean="0"/>
              <a:t> </a:t>
            </a:r>
            <a:r>
              <a:rPr lang="sv-SE" sz="1400" i="1" dirty="0" err="1" smtClean="0"/>
              <a:t>incentive</a:t>
            </a:r>
            <a:r>
              <a:rPr lang="sv-SE" sz="1400" i="1" dirty="0" smtClean="0"/>
              <a:t>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 i="1" dirty="0" smtClean="0"/>
              <a:t>Feedback </a:t>
            </a:r>
            <a:r>
              <a:rPr lang="sv-SE" sz="1400" i="1" dirty="0" err="1" smtClean="0"/>
              <a:t>to</a:t>
            </a:r>
            <a:r>
              <a:rPr lang="sv-SE" sz="1400" i="1" dirty="0" smtClean="0"/>
              <a:t> </a:t>
            </a:r>
            <a:r>
              <a:rPr lang="sv-SE" sz="1400" i="1" dirty="0" err="1" smtClean="0"/>
              <a:t>users</a:t>
            </a:r>
            <a:endParaRPr lang="sv-SE" sz="1400" i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400" i="1" dirty="0" err="1" smtClean="0"/>
              <a:t>Evaluate</a:t>
            </a:r>
            <a:r>
              <a:rPr lang="sv-SE" sz="1400" i="1" dirty="0" smtClean="0"/>
              <a:t> </a:t>
            </a:r>
            <a:endParaRPr lang="sv-SE" sz="1400" i="1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3084058" y="4646852"/>
            <a:ext cx="5204807" cy="289477"/>
          </a:xfrm>
        </p:spPr>
        <p:txBody>
          <a:bodyPr/>
          <a:lstStyle/>
          <a:p>
            <a:r>
              <a:rPr lang="sv-SE" dirty="0"/>
              <a:t>Hans Anebreid</a:t>
            </a:r>
          </a:p>
        </p:txBody>
      </p:sp>
      <p:pic>
        <p:nvPicPr>
          <p:cNvPr id="5123" name="Picture 3" descr="C:\Users\haa\AppData\Local\Microsoft\Windows\Temporary Internet Files\Content.IE5\KO6REEOO\1_kg_weigh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6040" y="481483"/>
            <a:ext cx="703517" cy="46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1" descr="C:\Users\haa\AppData\Local\Microsoft\Windows\Temporary Internet Files\Content.IE5\7AS7DWWA\play-ball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6664" y="401395"/>
            <a:ext cx="940703" cy="6271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0533" y="4001543"/>
            <a:ext cx="1039813" cy="103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282" y="3961663"/>
            <a:ext cx="1067435" cy="1110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haa\AppData\Local\Microsoft\Windows\Temporary Internet Files\Content.IE5\KO6REEOO\erlandh-Smartphone-Excitement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5092" y="2966720"/>
            <a:ext cx="701455" cy="168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9216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Evaluation</a:t>
            </a:r>
            <a:r>
              <a:rPr lang="sv-SE" dirty="0" smtClean="0"/>
              <a:t> – Data </a:t>
            </a:r>
            <a:r>
              <a:rPr lang="en-US" dirty="0"/>
              <a:t>180618 </a:t>
            </a:r>
            <a:r>
              <a:rPr lang="en-US" dirty="0" smtClean="0"/>
              <a:t>-- </a:t>
            </a:r>
            <a:r>
              <a:rPr lang="en-US" dirty="0"/>
              <a:t>180821</a:t>
            </a:r>
            <a:br>
              <a:rPr lang="en-US" dirty="0"/>
            </a:b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EA32-B396-F24C-9063-173045D7C78D}" type="slidenum">
              <a:rPr lang="sv-SE" smtClean="0"/>
              <a:pPr/>
              <a:t>14</a:t>
            </a:fld>
            <a:endParaRPr lang="sv-SE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3084058" y="4646852"/>
            <a:ext cx="5204807" cy="289477"/>
          </a:xfrm>
        </p:spPr>
        <p:txBody>
          <a:bodyPr/>
          <a:lstStyle/>
          <a:p>
            <a:r>
              <a:rPr lang="sv-SE" dirty="0"/>
              <a:t>Hans Anebreid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82429892"/>
              </p:ext>
            </p:extLst>
          </p:nvPr>
        </p:nvGraphicFramePr>
        <p:xfrm>
          <a:off x="121920" y="1028699"/>
          <a:ext cx="4305301" cy="3017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31775413"/>
              </p:ext>
            </p:extLst>
          </p:nvPr>
        </p:nvGraphicFramePr>
        <p:xfrm>
          <a:off x="3863340" y="1066798"/>
          <a:ext cx="4623645" cy="2979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112457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Evaluation</a:t>
            </a:r>
            <a:r>
              <a:rPr lang="sv-SE" dirty="0" smtClean="0"/>
              <a:t> – Data </a:t>
            </a:r>
            <a:r>
              <a:rPr lang="en-US" dirty="0"/>
              <a:t>180618 </a:t>
            </a:r>
            <a:r>
              <a:rPr lang="en-US" dirty="0" smtClean="0"/>
              <a:t>-- 180821 [</a:t>
            </a:r>
            <a:r>
              <a:rPr lang="sv-SE" dirty="0" smtClean="0"/>
              <a:t>kg/apartment/</a:t>
            </a:r>
            <a:r>
              <a:rPr lang="sv-SE" dirty="0" err="1" smtClean="0"/>
              <a:t>day</a:t>
            </a:r>
            <a:r>
              <a:rPr lang="sv-SE" dirty="0" smtClean="0"/>
              <a:t>]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EA32-B396-F24C-9063-173045D7C78D}" type="slidenum">
              <a:rPr lang="sv-SE" smtClean="0"/>
              <a:pPr/>
              <a:t>15</a:t>
            </a:fld>
            <a:endParaRPr lang="sv-SE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3084058" y="4646852"/>
            <a:ext cx="5204807" cy="289477"/>
          </a:xfrm>
        </p:spPr>
        <p:txBody>
          <a:bodyPr/>
          <a:lstStyle/>
          <a:p>
            <a:r>
              <a:rPr lang="sv-SE" dirty="0"/>
              <a:t>Hans Anebreid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57154885"/>
              </p:ext>
            </p:extLst>
          </p:nvPr>
        </p:nvGraphicFramePr>
        <p:xfrm>
          <a:off x="1722120" y="929640"/>
          <a:ext cx="5135880" cy="301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06258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EA32-B396-F24C-9063-173045D7C78D}" type="slidenum">
              <a:rPr lang="sv-SE" smtClean="0"/>
              <a:pPr/>
              <a:t>16</a:t>
            </a:fld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3084058" y="4646852"/>
            <a:ext cx="5204807" cy="289477"/>
          </a:xfrm>
        </p:spPr>
        <p:txBody>
          <a:bodyPr/>
          <a:lstStyle/>
          <a:p>
            <a:r>
              <a:rPr lang="sv-SE" dirty="0"/>
              <a:t>Hans Anebreid</a:t>
            </a:r>
          </a:p>
        </p:txBody>
      </p:sp>
      <p:pic>
        <p:nvPicPr>
          <p:cNvPr id="3078" name="Picture 6" descr="C:\Users\haa\OneDrive\Grow Smarter\Pictures\From Intra\GrowSmarter-0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746" y="1389888"/>
            <a:ext cx="2490308" cy="1611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ontent Placeholder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68467" y="836422"/>
            <a:ext cx="3386864" cy="14124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496390" y="2861014"/>
            <a:ext cx="2723217" cy="1518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C:\Users\haa\AppData\Local\Microsoft\Windows\Temporary Internet Files\Content.IE5\1CC5S2FZ\hm-faa-yellow-bag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8218" y="3187440"/>
            <a:ext cx="1060027" cy="119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" y="933450"/>
            <a:ext cx="2606040" cy="38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4753" y="730482"/>
            <a:ext cx="1469708" cy="28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91740"/>
            <a:ext cx="1569720" cy="53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Logg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5780" y="3969045"/>
            <a:ext cx="9048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9473" y="3297326"/>
            <a:ext cx="2628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Multiple</a:t>
            </a:r>
            <a:r>
              <a:rPr lang="sv-SE" dirty="0" smtClean="0"/>
              <a:t> </a:t>
            </a:r>
            <a:r>
              <a:rPr lang="sv-SE" dirty="0" err="1" smtClean="0"/>
              <a:t>sub</a:t>
            </a:r>
            <a:r>
              <a:rPr lang="sv-SE" dirty="0" smtClean="0"/>
              <a:t> and </a:t>
            </a:r>
            <a:r>
              <a:rPr lang="sv-SE" dirty="0" err="1" smtClean="0"/>
              <a:t>side</a:t>
            </a:r>
            <a:r>
              <a:rPr lang="sv-SE" dirty="0" smtClean="0"/>
              <a:t> </a:t>
            </a:r>
            <a:r>
              <a:rPr lang="sv-SE" dirty="0" err="1" smtClean="0"/>
              <a:t>contractors</a:t>
            </a:r>
            <a:r>
              <a:rPr lang="sv-SE" dirty="0" smtClean="0"/>
              <a:t> for installation</a:t>
            </a:r>
            <a:endParaRPr lang="sv-SE" dirty="0"/>
          </a:p>
        </p:txBody>
      </p:sp>
      <p:pic>
        <p:nvPicPr>
          <p:cNvPr id="3089" name="Picture 17" descr="Feriejobb och Sommarjobb i Stockholm â Sommarjob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92160"/>
            <a:ext cx="1416470" cy="142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571749"/>
            <a:ext cx="10477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Stakeholders</a:t>
            </a:r>
            <a:r>
              <a:rPr lang="sv-SE" dirty="0" smtClean="0"/>
              <a:t> – Stockholm site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671748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aa\AppData\Local\Microsoft\Windows\Temporary Internet Files\Content.IE5\W5GX5ZWL\bonhomme_et_coche_ver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120" y="1707304"/>
            <a:ext cx="3061546" cy="306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Conclusions</a:t>
            </a:r>
            <a:r>
              <a:rPr lang="sv-SE" dirty="0" smtClean="0"/>
              <a:t> (</a:t>
            </a:r>
            <a:r>
              <a:rPr lang="sv-SE" dirty="0" err="1" smtClean="0"/>
              <a:t>early</a:t>
            </a:r>
            <a:r>
              <a:rPr lang="sv-SE" dirty="0" smtClean="0"/>
              <a:t> </a:t>
            </a:r>
            <a:r>
              <a:rPr lang="sv-SE" dirty="0" err="1" smtClean="0"/>
              <a:t>ones</a:t>
            </a:r>
            <a:r>
              <a:rPr lang="sv-SE" dirty="0" smtClean="0"/>
              <a:t>…)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EA32-B396-F24C-9063-173045D7C78D}" type="slidenum">
              <a:rPr lang="sv-SE" smtClean="0"/>
              <a:pPr/>
              <a:t>17</a:t>
            </a:fld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3084058" y="4646852"/>
            <a:ext cx="5204807" cy="289477"/>
          </a:xfrm>
        </p:spPr>
        <p:txBody>
          <a:bodyPr/>
          <a:lstStyle/>
          <a:p>
            <a:r>
              <a:rPr lang="sv-SE" dirty="0"/>
              <a:t>Hans Anebreid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3719" y="853120"/>
            <a:ext cx="78282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 smtClean="0"/>
              <a:t>Reduced</a:t>
            </a:r>
            <a:r>
              <a:rPr lang="sv-SE" dirty="0" smtClean="0"/>
              <a:t> </a:t>
            </a:r>
            <a:r>
              <a:rPr lang="sv-SE" dirty="0" err="1" smtClean="0"/>
              <a:t>traffic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Investment </a:t>
            </a:r>
            <a:r>
              <a:rPr lang="sv-SE" dirty="0" err="1"/>
              <a:t>needed</a:t>
            </a:r>
            <a:r>
              <a:rPr lang="sv-SE" dirty="0"/>
              <a:t> from the city (</a:t>
            </a:r>
            <a:r>
              <a:rPr lang="sv-SE" dirty="0" err="1"/>
              <a:t>sorting</a:t>
            </a:r>
            <a:r>
              <a:rPr lang="sv-SE" dirty="0"/>
              <a:t> </a:t>
            </a:r>
            <a:r>
              <a:rPr lang="sv-SE" dirty="0" err="1"/>
              <a:t>facility</a:t>
            </a:r>
            <a:r>
              <a:rPr lang="sv-S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 smtClean="0"/>
              <a:t>Good</a:t>
            </a:r>
            <a:r>
              <a:rPr lang="sv-SE" dirty="0" smtClean="0"/>
              <a:t> </a:t>
            </a:r>
            <a:r>
              <a:rPr lang="sv-SE" dirty="0" err="1" smtClean="0"/>
              <a:t>sorting</a:t>
            </a:r>
            <a:r>
              <a:rPr lang="sv-SE" dirty="0" smtClean="0"/>
              <a:t> rates so far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Less space </a:t>
            </a:r>
            <a:r>
              <a:rPr lang="sv-SE" dirty="0" err="1" smtClean="0"/>
              <a:t>occupied</a:t>
            </a:r>
            <a:r>
              <a:rPr lang="sv-SE" dirty="0" smtClean="0"/>
              <a:t> for </a:t>
            </a:r>
            <a:r>
              <a:rPr lang="sv-SE" dirty="0" err="1" smtClean="0"/>
              <a:t>waste</a:t>
            </a:r>
            <a:r>
              <a:rPr lang="sv-SE" dirty="0" smtClean="0"/>
              <a:t> 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 smtClean="0"/>
              <a:t>Upscaling</a:t>
            </a:r>
            <a:r>
              <a:rPr lang="sv-SE" dirty="0" smtClean="0"/>
              <a:t> from 350 appartments </a:t>
            </a:r>
            <a:r>
              <a:rPr lang="sv-SE" dirty="0" err="1" smtClean="0"/>
              <a:t>will</a:t>
            </a:r>
            <a:r>
              <a:rPr lang="sv-SE" dirty="0" smtClean="0"/>
              <a:t> </a:t>
            </a:r>
            <a:r>
              <a:rPr lang="sv-SE" dirty="0" err="1" smtClean="0"/>
              <a:t>require</a:t>
            </a:r>
            <a:r>
              <a:rPr lang="sv-SE" dirty="0" smtClean="0"/>
              <a:t> </a:t>
            </a:r>
            <a:r>
              <a:rPr lang="sv-SE" dirty="0" err="1" smtClean="0"/>
              <a:t>further</a:t>
            </a:r>
            <a:r>
              <a:rPr lang="sv-SE" dirty="0" smtClean="0"/>
              <a:t> </a:t>
            </a:r>
            <a:r>
              <a:rPr lang="sv-SE" dirty="0" err="1" smtClean="0"/>
              <a:t>analysis</a:t>
            </a:r>
            <a:r>
              <a:rPr lang="sv-SE" dirty="0" smtClean="0"/>
              <a:t> on operation </a:t>
            </a:r>
            <a:r>
              <a:rPr lang="sv-SE" dirty="0" err="1" smtClean="0"/>
              <a:t>schedule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xmlns="" val="4210245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3655" y="1009650"/>
            <a:ext cx="866130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0860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10"/>
          </p:nvPr>
        </p:nvSpPr>
        <p:spPr>
          <a:xfrm>
            <a:off x="457201" y="1195174"/>
            <a:ext cx="3838574" cy="757451"/>
          </a:xfrm>
        </p:spPr>
        <p:txBody>
          <a:bodyPr>
            <a:noAutofit/>
          </a:bodyPr>
          <a:lstStyle/>
          <a:p>
            <a:r>
              <a:rPr lang="sv-SE" sz="2400" dirty="0"/>
              <a:t>Growsmarter </a:t>
            </a:r>
            <a:endParaRPr lang="sv-SE" sz="2400" dirty="0" smtClean="0"/>
          </a:p>
          <a:p>
            <a:r>
              <a:rPr lang="sv-SE" sz="2400" dirty="0" err="1" smtClean="0"/>
              <a:t>measure</a:t>
            </a:r>
            <a:r>
              <a:rPr lang="sv-SE" sz="2400" dirty="0" smtClean="0"/>
              <a:t> </a:t>
            </a:r>
            <a:r>
              <a:rPr lang="sv-SE" sz="2400" dirty="0"/>
              <a:t>7.1-7.3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4294967295"/>
          </p:nvPr>
        </p:nvSpPr>
        <p:spPr>
          <a:xfrm>
            <a:off x="0" y="4602163"/>
            <a:ext cx="457200" cy="549275"/>
          </a:xfrm>
          <a:prstGeom prst="rect">
            <a:avLst/>
          </a:prstGeom>
        </p:spPr>
        <p:txBody>
          <a:bodyPr/>
          <a:lstStyle/>
          <a:p>
            <a:fld id="{3B9AEA32-B396-F24C-9063-173045D7C78D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3" name="Rectangle 2"/>
          <p:cNvSpPr/>
          <p:nvPr/>
        </p:nvSpPr>
        <p:spPr>
          <a:xfrm>
            <a:off x="457201" y="2401553"/>
            <a:ext cx="2217274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sv-SE" alt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alt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alt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Hans Anebreid</a:t>
            </a:r>
          </a:p>
          <a:p>
            <a:r>
              <a:rPr lang="sv-SE" altLang="sv-S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hans.anebreid@envac.se</a:t>
            </a:r>
          </a:p>
          <a:p>
            <a:endParaRPr lang="sv-SE" alt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altLang="sv-S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2018-10-04</a:t>
            </a:r>
            <a:endParaRPr lang="sv-SE" altLang="sv-S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6483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haa\AppData\Local\Microsoft\Windows\Temporary Internet Files\Content.IE5\VYEKD3KT\91839d475d289a6d8020d535b4486a54_ful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780" y="872675"/>
            <a:ext cx="3842230" cy="2731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city </a:t>
            </a:r>
            <a:r>
              <a:rPr lang="sv-SE" dirty="0" err="1" smtClean="0"/>
              <a:t>waste</a:t>
            </a:r>
            <a:r>
              <a:rPr lang="sv-SE" dirty="0" smtClean="0"/>
              <a:t> management </a:t>
            </a:r>
            <a:r>
              <a:rPr lang="sv-SE" dirty="0" err="1" smtClean="0"/>
              <a:t>challenge</a:t>
            </a:r>
            <a:r>
              <a:rPr lang="sv-SE" dirty="0" smtClean="0"/>
              <a:t>!!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EA32-B396-F24C-9063-173045D7C78D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3"/>
          </p:nvPr>
        </p:nvSpPr>
        <p:spPr>
          <a:xfrm>
            <a:off x="3084058" y="4646852"/>
            <a:ext cx="5204807" cy="289477"/>
          </a:xfrm>
        </p:spPr>
        <p:txBody>
          <a:bodyPr/>
          <a:lstStyle/>
          <a:p>
            <a:r>
              <a:rPr lang="sv-SE" dirty="0"/>
              <a:t>Hans Anebreid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67641" y="5143500"/>
            <a:ext cx="3177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800" strike="sngStrike" dirty="0" smtClean="0"/>
              <a:t>Rats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800" strike="sngStrike" dirty="0" smtClean="0"/>
              <a:t>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800" strike="sngStrike" dirty="0" err="1" smtClean="0"/>
              <a:t>Smell</a:t>
            </a:r>
            <a:endParaRPr lang="sv-SE" sz="800" strike="sngStrik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800" strike="sngStrike" dirty="0" err="1" smtClean="0"/>
              <a:t>Traffic</a:t>
            </a:r>
            <a:endParaRPr lang="sv-SE" sz="800" strike="sngStrik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800" strike="sngStrike" dirty="0" err="1" smtClean="0"/>
              <a:t>Increased</a:t>
            </a:r>
            <a:r>
              <a:rPr lang="sv-SE" sz="800" strike="sngStrike" dirty="0" smtClean="0"/>
              <a:t> </a:t>
            </a:r>
            <a:r>
              <a:rPr lang="sv-SE" sz="800" strike="sngStrike" dirty="0" err="1" smtClean="0"/>
              <a:t>amounts</a:t>
            </a:r>
            <a:r>
              <a:rPr lang="sv-SE" sz="800" strike="sngStrike" dirty="0" smtClean="0"/>
              <a:t> </a:t>
            </a:r>
            <a:r>
              <a:rPr lang="sv-SE" sz="800" strike="sngStrike" dirty="0" err="1" smtClean="0"/>
              <a:t>of</a:t>
            </a:r>
            <a:r>
              <a:rPr lang="sv-SE" sz="800" strike="sngStrike" dirty="0" smtClean="0"/>
              <a:t> </a:t>
            </a:r>
            <a:r>
              <a:rPr lang="sv-SE" sz="800" strike="sngStrike" dirty="0" err="1" smtClean="0"/>
              <a:t>waste</a:t>
            </a:r>
            <a:endParaRPr lang="sv-SE" sz="800" strike="sngStrik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800" strike="sngStrike" dirty="0" err="1" smtClean="0"/>
              <a:t>Need</a:t>
            </a:r>
            <a:r>
              <a:rPr lang="sv-SE" sz="800" strike="sngStrike" dirty="0" smtClean="0"/>
              <a:t> </a:t>
            </a:r>
            <a:r>
              <a:rPr lang="sv-SE" sz="800" strike="sngStrike" dirty="0" err="1" smtClean="0"/>
              <a:t>to</a:t>
            </a:r>
            <a:r>
              <a:rPr lang="sv-SE" sz="800" strike="sngStrike" dirty="0" smtClean="0"/>
              <a:t> </a:t>
            </a:r>
            <a:r>
              <a:rPr lang="sv-SE" sz="800" strike="sngStrike" dirty="0" err="1" smtClean="0"/>
              <a:t>recycle</a:t>
            </a:r>
            <a:endParaRPr lang="sv-SE" sz="800" strike="sngStrike" dirty="0" smtClean="0"/>
          </a:p>
        </p:txBody>
      </p:sp>
      <p:pic>
        <p:nvPicPr>
          <p:cNvPr id="1028" name="Picture 4" descr="C:\Users\haa\AppData\Local\Microsoft\Windows\Temporary Internet Files\Content.IE5\1CC5S2FZ\2789600426_9b115e0aa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6960" y="1043595"/>
            <a:ext cx="2723582" cy="1813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aa\AppData\Local\Microsoft\Windows\Temporary Internet Files\Content.IE5\7AS7DWWA\stock-vector-stinky-112614455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84517">
            <a:off x="613409" y="707542"/>
            <a:ext cx="1371600" cy="10332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aa\AppData\Local\Microsoft\Windows\Temporary Internet Files\Content.IE5\VYEKD3KT\Stinky-diaper-pail[1]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9880" y="661623"/>
            <a:ext cx="1447800" cy="11326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haa\AppData\Local\Microsoft\Windows\Temporary Internet Files\Content.IE5\W5GX5ZWL\narrow_lane_by_fratiz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15742"/>
            <a:ext cx="1506438" cy="2008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haa\AppData\Local\Microsoft\Windows\Temporary Internet Files\Content.IE5\3EOYJ14N\recycle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52394"/>
            <a:ext cx="2735580" cy="172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haa\AppData\Local\Microsoft\Windows\Temporary Internet Files\Content.IE5\1CC5S2FZ\6214678139_1c89fd625c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3120" y="3023592"/>
            <a:ext cx="1016198" cy="13007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95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Envac Growsmarter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EA32-B396-F24C-9063-173045D7C78D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3"/>
          </p:nvPr>
        </p:nvSpPr>
        <p:spPr>
          <a:xfrm>
            <a:off x="3084058" y="4646852"/>
            <a:ext cx="5204807" cy="289477"/>
          </a:xfrm>
        </p:spPr>
        <p:txBody>
          <a:bodyPr/>
          <a:lstStyle/>
          <a:p>
            <a:r>
              <a:rPr lang="sv-SE" dirty="0"/>
              <a:t>Hans Anebreid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99" y="853121"/>
            <a:ext cx="51663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i="1" dirty="0" err="1"/>
              <a:t>Measure</a:t>
            </a:r>
            <a:r>
              <a:rPr lang="sv-SE" i="1" dirty="0"/>
              <a:t> 7.1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b="1" dirty="0" err="1"/>
              <a:t>Optical</a:t>
            </a:r>
            <a:r>
              <a:rPr lang="sv-SE" b="1" dirty="0"/>
              <a:t> </a:t>
            </a:r>
            <a:r>
              <a:rPr lang="sv-SE" b="1" dirty="0" err="1"/>
              <a:t>sorting</a:t>
            </a:r>
            <a:r>
              <a:rPr lang="sv-SE" b="1" dirty="0"/>
              <a:t> </a:t>
            </a:r>
            <a:r>
              <a:rPr lang="sv-SE" b="1" dirty="0" err="1"/>
              <a:t>of</a:t>
            </a:r>
            <a:r>
              <a:rPr lang="sv-SE" b="1" dirty="0"/>
              <a:t> </a:t>
            </a:r>
            <a:r>
              <a:rPr lang="sv-SE" b="1" dirty="0" err="1"/>
              <a:t>waste</a:t>
            </a:r>
            <a:endParaRPr lang="sv-S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i="1" dirty="0" err="1" smtClean="0"/>
              <a:t>Measure</a:t>
            </a:r>
            <a:r>
              <a:rPr lang="sv-SE" i="1" dirty="0" smtClean="0"/>
              <a:t> </a:t>
            </a:r>
            <a:r>
              <a:rPr lang="sv-SE" i="1" dirty="0"/>
              <a:t>7.2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b="1" dirty="0" err="1"/>
              <a:t>Automated</a:t>
            </a:r>
            <a:r>
              <a:rPr lang="sv-SE" b="1" dirty="0"/>
              <a:t> Waste 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i="1" dirty="0" err="1" smtClean="0"/>
              <a:t>Measure</a:t>
            </a:r>
            <a:r>
              <a:rPr lang="sv-SE" i="1" dirty="0" smtClean="0"/>
              <a:t> </a:t>
            </a:r>
            <a:r>
              <a:rPr lang="sv-SE" i="1" dirty="0"/>
              <a:t>7.3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b="1" dirty="0"/>
              <a:t>Waste </a:t>
            </a:r>
            <a:r>
              <a:rPr lang="sv-SE" b="1" dirty="0" err="1"/>
              <a:t>collection</a:t>
            </a:r>
            <a:r>
              <a:rPr lang="sv-SE" b="1" dirty="0"/>
              <a:t> </a:t>
            </a:r>
            <a:r>
              <a:rPr lang="sv-SE" b="1" dirty="0" smtClean="0"/>
              <a:t>statistics</a:t>
            </a:r>
            <a:endParaRPr lang="sv-SE" b="1" dirty="0"/>
          </a:p>
        </p:txBody>
      </p:sp>
      <p:pic>
        <p:nvPicPr>
          <p:cNvPr id="4098" name="Picture 2" descr="C:\Users\haa\AppData\Local\Microsoft\Windows\Temporary Internet Files\Content.IE5\1CC5S2FZ\reciclagem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2242" y="370114"/>
            <a:ext cx="2640643" cy="272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aa\AppData\Local\Microsoft\Windows\Temporary Internet Files\Content.IE5\3EOYJ14N\recyclin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2564" y="3501759"/>
            <a:ext cx="1601992" cy="111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6752" y="2901595"/>
            <a:ext cx="28917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Recycling made easy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7112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Some</a:t>
            </a:r>
            <a:r>
              <a:rPr lang="sv-SE" dirty="0" smtClean="0"/>
              <a:t> </a:t>
            </a:r>
            <a:r>
              <a:rPr lang="sv-SE" dirty="0" err="1" smtClean="0"/>
              <a:t>history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3B9AEA32-B396-F24C-9063-173045D7C78D}" type="slidenum">
              <a:rPr lang="sv-SE" smtClean="0"/>
              <a:pPr/>
              <a:t>5</a:t>
            </a:fld>
            <a:endParaRPr lang="sv-SE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59325" y="860197"/>
            <a:ext cx="3944937" cy="3449438"/>
          </a:xfrm>
        </p:spPr>
      </p:pic>
      <p:sp>
        <p:nvSpPr>
          <p:cNvPr id="8" name="Rectangle 12"/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444675" y="842400"/>
            <a:ext cx="4314650" cy="34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9875" indent="-269875" eaLnBrk="0" hangingPunct="0">
              <a:spcAft>
                <a:spcPct val="3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sv-SE" sz="1400" b="1" dirty="0" smtClean="0">
                <a:latin typeface="Franklin Gothic Book"/>
              </a:rPr>
              <a:t>Envac is the inventor</a:t>
            </a:r>
            <a:r>
              <a:rPr lang="en-GB" altLang="sv-SE" sz="1400" dirty="0" smtClean="0">
                <a:latin typeface="Franklin Gothic Book"/>
              </a:rPr>
              <a:t> of the vacuum waste collection technology. </a:t>
            </a:r>
          </a:p>
          <a:p>
            <a:pPr eaLnBrk="1" hangingPunct="1"/>
            <a:r>
              <a:rPr lang="sv-SE" altLang="sv-SE" sz="1400" dirty="0" err="1" smtClean="0">
                <a:latin typeface="Franklin Gothic Book"/>
              </a:rPr>
              <a:t>Our</a:t>
            </a:r>
            <a:r>
              <a:rPr lang="sv-SE" altLang="sv-SE" sz="1400" dirty="0" smtClean="0">
                <a:latin typeface="Franklin Gothic Book"/>
              </a:rPr>
              <a:t> </a:t>
            </a:r>
            <a:r>
              <a:rPr lang="sv-SE" altLang="sv-SE" sz="1400" b="1" dirty="0" err="1" smtClean="0">
                <a:latin typeface="Franklin Gothic Book"/>
              </a:rPr>
              <a:t>oldest</a:t>
            </a:r>
            <a:r>
              <a:rPr lang="sv-SE" altLang="sv-SE" sz="1400" b="1" dirty="0" smtClean="0">
                <a:latin typeface="Franklin Gothic Book"/>
              </a:rPr>
              <a:t> </a:t>
            </a:r>
            <a:r>
              <a:rPr lang="sv-SE" altLang="sv-SE" sz="1400" b="1" dirty="0" err="1" smtClean="0">
                <a:latin typeface="Franklin Gothic Book"/>
              </a:rPr>
              <a:t>running</a:t>
            </a:r>
            <a:r>
              <a:rPr lang="sv-SE" altLang="sv-SE" sz="1400" b="1" dirty="0" smtClean="0">
                <a:latin typeface="Franklin Gothic Book"/>
              </a:rPr>
              <a:t> system is from 1961</a:t>
            </a:r>
            <a:r>
              <a:rPr lang="sv-SE" altLang="sv-SE" sz="1400" dirty="0" smtClean="0">
                <a:latin typeface="Franklin Gothic Book"/>
              </a:rPr>
              <a:t> – </a:t>
            </a:r>
            <a:br>
              <a:rPr lang="sv-SE" altLang="sv-SE" sz="1400" dirty="0" smtClean="0">
                <a:latin typeface="Franklin Gothic Book"/>
              </a:rPr>
            </a:br>
            <a:r>
              <a:rPr lang="sv-SE" altLang="sv-SE" sz="1400" dirty="0" smtClean="0">
                <a:latin typeface="Franklin Gothic Book"/>
              </a:rPr>
              <a:t>the </a:t>
            </a:r>
            <a:r>
              <a:rPr lang="sv-SE" altLang="sv-SE" sz="1400" dirty="0" err="1" smtClean="0">
                <a:latin typeface="Franklin Gothic Book"/>
              </a:rPr>
              <a:t>very</a:t>
            </a:r>
            <a:r>
              <a:rPr lang="sv-SE" altLang="sv-SE" sz="1400" dirty="0" smtClean="0">
                <a:latin typeface="Franklin Gothic Book"/>
              </a:rPr>
              <a:t> </a:t>
            </a:r>
            <a:r>
              <a:rPr lang="sv-SE" altLang="sv-SE" sz="1400" dirty="0" err="1" smtClean="0">
                <a:latin typeface="Franklin Gothic Book"/>
              </a:rPr>
              <a:t>first</a:t>
            </a:r>
            <a:r>
              <a:rPr lang="sv-SE" altLang="sv-SE" sz="1400" dirty="0" smtClean="0">
                <a:latin typeface="Franklin Gothic Book"/>
              </a:rPr>
              <a:t> system in the </a:t>
            </a:r>
            <a:r>
              <a:rPr lang="sv-SE" altLang="sv-SE" sz="1400" dirty="0" err="1" smtClean="0">
                <a:latin typeface="Franklin Gothic Book"/>
              </a:rPr>
              <a:t>world</a:t>
            </a:r>
            <a:r>
              <a:rPr lang="sv-SE" altLang="sv-SE" sz="1400" dirty="0" smtClean="0">
                <a:latin typeface="Franklin Gothic Book"/>
              </a:rPr>
              <a:t> in operation (Sollefteå Hospital, Sweden)</a:t>
            </a:r>
          </a:p>
          <a:p>
            <a:pPr eaLnBrk="1" hangingPunct="1"/>
            <a:r>
              <a:rPr lang="sv-SE" altLang="sv-SE" sz="1400" dirty="0" err="1" smtClean="0">
                <a:latin typeface="Franklin Gothic Book"/>
              </a:rPr>
              <a:t>Since</a:t>
            </a:r>
            <a:r>
              <a:rPr lang="sv-SE" altLang="sv-SE" sz="1400" dirty="0" smtClean="0">
                <a:latin typeface="Franklin Gothic Book"/>
              </a:rPr>
              <a:t> </a:t>
            </a:r>
            <a:r>
              <a:rPr lang="sv-SE" altLang="sv-SE" sz="1400" dirty="0" err="1" smtClean="0">
                <a:latin typeface="Franklin Gothic Book"/>
              </a:rPr>
              <a:t>then</a:t>
            </a:r>
            <a:r>
              <a:rPr lang="sv-SE" altLang="sv-SE" sz="1400" dirty="0" smtClean="0">
                <a:latin typeface="Franklin Gothic Book"/>
              </a:rPr>
              <a:t> </a:t>
            </a:r>
            <a:r>
              <a:rPr lang="sv-SE" altLang="sv-SE" sz="1400" dirty="0" err="1" smtClean="0">
                <a:latin typeface="Franklin Gothic Book"/>
              </a:rPr>
              <a:t>we</a:t>
            </a:r>
            <a:r>
              <a:rPr lang="sv-SE" altLang="sv-SE" sz="1400" dirty="0" smtClean="0">
                <a:latin typeface="Franklin Gothic Book"/>
              </a:rPr>
              <a:t> </a:t>
            </a:r>
            <a:r>
              <a:rPr lang="sv-SE" altLang="sv-SE" sz="1400" dirty="0" err="1" smtClean="0">
                <a:latin typeface="Franklin Gothic Book"/>
              </a:rPr>
              <a:t>have</a:t>
            </a:r>
            <a:r>
              <a:rPr lang="sv-SE" altLang="sv-SE" sz="1400" dirty="0" smtClean="0">
                <a:latin typeface="Franklin Gothic Book"/>
              </a:rPr>
              <a:t> </a:t>
            </a:r>
            <a:r>
              <a:rPr lang="sv-SE" altLang="sv-SE" sz="1400" b="1" dirty="0" err="1" smtClean="0">
                <a:latin typeface="Franklin Gothic Book"/>
              </a:rPr>
              <a:t>installed</a:t>
            </a:r>
            <a:r>
              <a:rPr lang="sv-SE" altLang="sv-SE" sz="1400" b="1" dirty="0" smtClean="0">
                <a:latin typeface="Franklin Gothic Book"/>
              </a:rPr>
              <a:t> 1,000+ systems </a:t>
            </a:r>
            <a:br>
              <a:rPr lang="sv-SE" altLang="sv-SE" sz="1400" b="1" dirty="0" smtClean="0">
                <a:latin typeface="Franklin Gothic Book"/>
              </a:rPr>
            </a:br>
            <a:r>
              <a:rPr lang="sv-SE" altLang="sv-SE" sz="1400" b="1" dirty="0" err="1" smtClean="0">
                <a:latin typeface="Franklin Gothic Book"/>
              </a:rPr>
              <a:t>worldwide</a:t>
            </a:r>
            <a:r>
              <a:rPr lang="sv-SE" altLang="sv-SE" sz="1400" dirty="0" smtClean="0">
                <a:latin typeface="Franklin Gothic Book"/>
              </a:rPr>
              <a:t/>
            </a:r>
            <a:br>
              <a:rPr lang="sv-SE" altLang="sv-SE" sz="1400" dirty="0" smtClean="0">
                <a:latin typeface="Franklin Gothic Book"/>
              </a:rPr>
            </a:br>
            <a:endParaRPr lang="sv-SE" altLang="sv-SE" sz="1400" dirty="0">
              <a:latin typeface="Franklin Gothic Book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3084058" y="4646852"/>
            <a:ext cx="5204807" cy="289477"/>
          </a:xfrm>
        </p:spPr>
        <p:txBody>
          <a:bodyPr/>
          <a:lstStyle/>
          <a:p>
            <a:r>
              <a:rPr lang="sv-SE" dirty="0" smtClean="0"/>
              <a:t>Hans Anebreid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504030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sv-SE" dirty="0" smtClean="0"/>
              <a:t>Organisation overview and Key figures 2016</a:t>
            </a:r>
            <a:endParaRPr lang="sv-SE" dirty="0"/>
          </a:p>
        </p:txBody>
      </p:sp>
      <p:sp>
        <p:nvSpPr>
          <p:cNvPr id="30" name="Platshållare för bildnummer 4"/>
          <p:cNvSpPr txBox="1">
            <a:spLocks/>
          </p:cNvSpPr>
          <p:nvPr/>
        </p:nvSpPr>
        <p:spPr>
          <a:xfrm>
            <a:off x="8288865" y="4659915"/>
            <a:ext cx="431801" cy="289477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sv-SE"/>
            </a:defPPr>
            <a:lvl1pPr marL="0" algn="r" defTabSz="457200" rtl="0" eaLnBrk="1" latinLnBrk="0" hangingPunct="1">
              <a:defRPr sz="800" kern="1200">
                <a:solidFill>
                  <a:schemeClr val="accent2"/>
                </a:solidFill>
                <a:latin typeface="Franklin Gothic Book" panose="020B0503020102020204" pitchFamily="34" charset="0"/>
                <a:ea typeface="+mn-ea"/>
                <a:cs typeface="Franklin Gothic Book" panose="020B05030201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AEA32-B396-F24C-9063-173045D7C78D}" type="slidenum">
              <a:rPr lang="sv-SE" smtClean="0"/>
              <a:pPr/>
              <a:t>6</a:t>
            </a:fld>
            <a:endParaRPr lang="sv-SE" dirty="0"/>
          </a:p>
        </p:txBody>
      </p:sp>
      <p:cxnSp>
        <p:nvCxnSpPr>
          <p:cNvPr id="12" name="AutoShape 41"/>
          <p:cNvCxnSpPr>
            <a:cxnSpLocks noChangeShapeType="1"/>
          </p:cNvCxnSpPr>
          <p:nvPr/>
        </p:nvCxnSpPr>
        <p:spPr bwMode="auto">
          <a:xfrm>
            <a:off x="7212961" y="2411327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9133362"/>
              </p:ext>
            </p:extLst>
          </p:nvPr>
        </p:nvGraphicFramePr>
        <p:xfrm>
          <a:off x="487450" y="896340"/>
          <a:ext cx="5633311" cy="161219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797563"/>
                <a:gridCol w="1417874"/>
                <a:gridCol w="1417874"/>
              </a:tblGrid>
              <a:tr h="350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Envac AB</a:t>
                      </a:r>
                      <a:endParaRPr lang="sv-SE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7500" marR="1275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</a:rPr>
                        <a:t>2016</a:t>
                      </a:r>
                      <a:endParaRPr lang="sv-SE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7500" marR="1275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</a:rPr>
                        <a:t>2017</a:t>
                      </a:r>
                      <a:endParaRPr lang="sv-SE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7500" marR="127500" marT="0" marB="0" anchor="b"/>
                </a:tc>
              </a:tr>
              <a:tr h="228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Order intake MSEK</a:t>
                      </a:r>
                      <a:endParaRPr lang="sv-SE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7500" marR="1275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1,279</a:t>
                      </a:r>
                      <a:endParaRPr lang="sv-SE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7500" marR="1275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1,558</a:t>
                      </a:r>
                    </a:p>
                  </a:txBody>
                  <a:tcPr marL="127500" marR="127500" marT="0" marB="0" anchor="b"/>
                </a:tc>
              </a:tr>
              <a:tr h="228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</a:rPr>
                        <a:t>EBIT </a:t>
                      </a:r>
                      <a:r>
                        <a:rPr lang="en-GB" sz="1800" dirty="0">
                          <a:effectLst/>
                          <a:latin typeface="+mn-lt"/>
                        </a:rPr>
                        <a:t>MSEK</a:t>
                      </a:r>
                      <a:endParaRPr lang="sv-SE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7500" marR="1275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81</a:t>
                      </a:r>
                      <a:endParaRPr lang="sv-SE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7500" marR="1275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88</a:t>
                      </a:r>
                      <a:endParaRPr lang="sv-SE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7500" marR="127500" marT="0" marB="0" anchor="b"/>
                </a:tc>
              </a:tr>
              <a:tr h="228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Number of employees, average</a:t>
                      </a:r>
                      <a:endParaRPr lang="sv-SE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7500" marR="1275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~650</a:t>
                      </a:r>
                      <a:endParaRPr lang="sv-SE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7500" marR="1275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~650</a:t>
                      </a:r>
                      <a:endParaRPr lang="sv-SE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27500" marR="127500" marT="0" marB="0" anchor="b"/>
                </a:tc>
              </a:tr>
            </a:tbl>
          </a:graphicData>
        </a:graphic>
      </p:graphicFrame>
      <p:sp>
        <p:nvSpPr>
          <p:cNvPr id="25" name="Rectangle 11"/>
          <p:cNvSpPr txBox="1">
            <a:spLocks noChangeArrowheads="1"/>
          </p:cNvSpPr>
          <p:nvPr/>
        </p:nvSpPr>
        <p:spPr>
          <a:xfrm>
            <a:off x="76786" y="680675"/>
            <a:ext cx="8231187" cy="107950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 cap="none" baseline="0">
                <a:solidFill>
                  <a:schemeClr val="accent2"/>
                </a:solidFill>
                <a:latin typeface="Franklin Gothic Demi Cond" panose="020B0706030402020204" pitchFamily="34" charset="0"/>
                <a:ea typeface="+mj-ea"/>
                <a:cs typeface="Franklin Gothic Demi Cond" panose="020B0706030402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27" name="Content Placeholder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8320" y="3129934"/>
            <a:ext cx="1692478" cy="123451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798320" y="4056673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 smtClean="0">
                <a:solidFill>
                  <a:schemeClr val="bg1"/>
                </a:solidFill>
                <a:latin typeface="Franklin Gothic Book"/>
              </a:rPr>
              <a:t>Dan Sten Olsson</a:t>
            </a:r>
          </a:p>
          <a:p>
            <a:r>
              <a:rPr lang="sv-SE" sz="700" dirty="0" smtClean="0">
                <a:solidFill>
                  <a:schemeClr val="bg1"/>
                </a:solidFill>
                <a:latin typeface="Franklin Gothic Book"/>
              </a:rPr>
              <a:t>CEO Stena AB</a:t>
            </a:r>
            <a:endParaRPr lang="en-GB" sz="700" dirty="0">
              <a:solidFill>
                <a:schemeClr val="bg1"/>
              </a:solidFill>
              <a:latin typeface="Franklin Gothic Book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8255837"/>
              </p:ext>
            </p:extLst>
          </p:nvPr>
        </p:nvGraphicFramePr>
        <p:xfrm>
          <a:off x="4632960" y="2991600"/>
          <a:ext cx="2477334" cy="109252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38667"/>
                <a:gridCol w="1238667"/>
              </a:tblGrid>
              <a:tr h="51987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dirty="0" smtClean="0">
                          <a:latin typeface="Franklin Gothic Book"/>
                        </a:rPr>
                        <a:t>The Stena </a:t>
                      </a:r>
                      <a:r>
                        <a:rPr lang="sv-SE" sz="1000" dirty="0" err="1" smtClean="0">
                          <a:latin typeface="Franklin Gothic Book"/>
                        </a:rPr>
                        <a:t>Sphere</a:t>
                      </a:r>
                      <a:r>
                        <a:rPr lang="sv-SE" sz="1000" baseline="0" dirty="0" smtClean="0">
                          <a:latin typeface="Franklin Gothic Book"/>
                        </a:rPr>
                        <a:t> </a:t>
                      </a:r>
                      <a:r>
                        <a:rPr lang="sv-SE" sz="1000" dirty="0" smtClean="0">
                          <a:latin typeface="Franklin Gothic Book"/>
                        </a:rPr>
                        <a:t>2016 (in MSEK)</a:t>
                      </a:r>
                    </a:p>
                  </a:txBody>
                  <a:tcPr marL="38493" marR="38493" marT="19241" marB="19241"/>
                </a:tc>
                <a:tc hMerge="1">
                  <a:txBody>
                    <a:bodyPr/>
                    <a:lstStyle/>
                    <a:p>
                      <a:endParaRPr lang="sv-SE" sz="900" dirty="0"/>
                    </a:p>
                  </a:txBody>
                  <a:tcPr marL="47538" marR="47538" marT="23769" marB="23769"/>
                </a:tc>
              </a:tr>
              <a:tr h="156694">
                <a:tc>
                  <a:txBody>
                    <a:bodyPr/>
                    <a:lstStyle/>
                    <a:p>
                      <a:r>
                        <a:rPr lang="sv-SE" sz="1000" dirty="0" smtClean="0">
                          <a:latin typeface="Franklin Gothic Book"/>
                        </a:rPr>
                        <a:t>Total </a:t>
                      </a:r>
                      <a:r>
                        <a:rPr lang="sv-SE" sz="1000" dirty="0" err="1" smtClean="0">
                          <a:latin typeface="Franklin Gothic Book"/>
                        </a:rPr>
                        <a:t>revenue</a:t>
                      </a:r>
                      <a:endParaRPr lang="sv-SE" sz="1000" dirty="0">
                        <a:latin typeface="Franklin Gothic Book"/>
                      </a:endParaRPr>
                    </a:p>
                  </a:txBody>
                  <a:tcPr marL="38493" marR="38493" marT="19241" marB="1924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Franklin Gothic Book"/>
                          <a:cs typeface="Calibri" panose="020F0502020204030204" pitchFamily="34" charset="0"/>
                        </a:rPr>
                        <a:t>50,950</a:t>
                      </a:r>
                    </a:p>
                  </a:txBody>
                  <a:tcPr marL="38493" marR="38493" marT="19241" marB="19241"/>
                </a:tc>
              </a:tr>
              <a:tr h="156694">
                <a:tc>
                  <a:txBody>
                    <a:bodyPr/>
                    <a:lstStyle/>
                    <a:p>
                      <a:r>
                        <a:rPr lang="sv-SE" sz="1000" dirty="0" smtClean="0">
                          <a:latin typeface="Franklin Gothic Book"/>
                        </a:rPr>
                        <a:t>Profit</a:t>
                      </a:r>
                      <a:r>
                        <a:rPr lang="sv-SE" sz="1000" baseline="0" dirty="0" smtClean="0">
                          <a:latin typeface="Franklin Gothic Book"/>
                        </a:rPr>
                        <a:t> </a:t>
                      </a:r>
                      <a:r>
                        <a:rPr lang="sv-SE" sz="1000" dirty="0" err="1" smtClean="0">
                          <a:latin typeface="Franklin Gothic Book"/>
                        </a:rPr>
                        <a:t>before</a:t>
                      </a:r>
                      <a:r>
                        <a:rPr lang="sv-SE" sz="1000" baseline="0" dirty="0" smtClean="0">
                          <a:latin typeface="Franklin Gothic Book"/>
                        </a:rPr>
                        <a:t> tax</a:t>
                      </a:r>
                      <a:endParaRPr lang="sv-SE" sz="1000" dirty="0">
                        <a:latin typeface="Franklin Gothic Book"/>
                      </a:endParaRPr>
                    </a:p>
                  </a:txBody>
                  <a:tcPr marL="38493" marR="38493" marT="19241" marB="1924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Franklin Gothic Book"/>
                          <a:cs typeface="Calibri" panose="020F0502020204030204" pitchFamily="34" charset="0"/>
                        </a:rPr>
                        <a:t>7,195</a:t>
                      </a:r>
                      <a:endParaRPr lang="sv-SE" sz="1000" dirty="0">
                        <a:latin typeface="Franklin Gothic Book"/>
                      </a:endParaRPr>
                    </a:p>
                  </a:txBody>
                  <a:tcPr marL="38493" marR="38493" marT="19241" marB="19241"/>
                </a:tc>
              </a:tr>
              <a:tr h="156694">
                <a:tc>
                  <a:txBody>
                    <a:bodyPr/>
                    <a:lstStyle/>
                    <a:p>
                      <a:r>
                        <a:rPr lang="sv-SE" sz="1000" dirty="0" smtClean="0">
                          <a:latin typeface="Franklin Gothic Book"/>
                        </a:rPr>
                        <a:t>No </a:t>
                      </a:r>
                      <a:r>
                        <a:rPr lang="sv-SE" sz="1000" dirty="0" err="1" smtClean="0">
                          <a:latin typeface="Franklin Gothic Book"/>
                        </a:rPr>
                        <a:t>of</a:t>
                      </a:r>
                      <a:r>
                        <a:rPr lang="sv-SE" sz="1000" dirty="0" smtClean="0">
                          <a:latin typeface="Franklin Gothic Book"/>
                        </a:rPr>
                        <a:t> </a:t>
                      </a:r>
                      <a:r>
                        <a:rPr lang="sv-SE" sz="1000" dirty="0" err="1" smtClean="0">
                          <a:latin typeface="Franklin Gothic Book"/>
                        </a:rPr>
                        <a:t>Employees</a:t>
                      </a:r>
                      <a:endParaRPr lang="sv-SE" sz="1000" dirty="0">
                        <a:latin typeface="Franklin Gothic Book"/>
                      </a:endParaRPr>
                    </a:p>
                  </a:txBody>
                  <a:tcPr marL="38493" marR="38493" marT="19241" marB="19241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000" dirty="0" smtClean="0">
                          <a:latin typeface="Franklin Gothic Book"/>
                        </a:rPr>
                        <a:t>19,000</a:t>
                      </a:r>
                      <a:endParaRPr lang="sv-SE" sz="1000" dirty="0">
                        <a:latin typeface="Franklin Gothic Book"/>
                      </a:endParaRPr>
                    </a:p>
                  </a:txBody>
                  <a:tcPr marL="38493" marR="38493" marT="19241" marB="19241"/>
                </a:tc>
              </a:tr>
            </a:tbl>
          </a:graphicData>
        </a:graphic>
      </p:graphicFrame>
      <p:sp>
        <p:nvSpPr>
          <p:cNvPr id="17" name="Content Placeholder 2"/>
          <p:cNvSpPr>
            <a:spLocks noGrp="1"/>
          </p:cNvSpPr>
          <p:nvPr>
            <p:ph sz="half" idx="13"/>
          </p:nvPr>
        </p:nvSpPr>
        <p:spPr>
          <a:xfrm>
            <a:off x="3084058" y="4646852"/>
            <a:ext cx="5204807" cy="289477"/>
          </a:xfrm>
        </p:spPr>
        <p:txBody>
          <a:bodyPr/>
          <a:lstStyle/>
          <a:p>
            <a:r>
              <a:rPr lang="sv-SE" dirty="0" smtClean="0"/>
              <a:t>Hans Anebreid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746834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EA32-B396-F24C-9063-173045D7C78D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3"/>
          </p:nvPr>
        </p:nvSpPr>
        <p:spPr>
          <a:xfrm>
            <a:off x="3084058" y="4646852"/>
            <a:ext cx="5204807" cy="289477"/>
          </a:xfrm>
        </p:spPr>
        <p:txBody>
          <a:bodyPr/>
          <a:lstStyle/>
          <a:p>
            <a:r>
              <a:rPr lang="sv-SE" dirty="0"/>
              <a:t>Hans Anebreid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425" y="137160"/>
            <a:ext cx="8439150" cy="434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05786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86220">
            <a:off x="5654723" y="2069182"/>
            <a:ext cx="3073650" cy="24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EA32-B396-F24C-9063-173045D7C78D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3"/>
          </p:nvPr>
        </p:nvSpPr>
        <p:spPr>
          <a:xfrm>
            <a:off x="3084058" y="4646852"/>
            <a:ext cx="5204807" cy="289477"/>
          </a:xfrm>
        </p:spPr>
        <p:txBody>
          <a:bodyPr/>
          <a:lstStyle/>
          <a:p>
            <a:r>
              <a:rPr lang="sv-SE" dirty="0"/>
              <a:t>Hans Anebreid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value</a:t>
            </a:r>
            <a:r>
              <a:rPr lang="sv-SE" dirty="0"/>
              <a:t> </a:t>
            </a:r>
            <a:r>
              <a:rPr lang="sv-SE" dirty="0" err="1"/>
              <a:t>chain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waste</a:t>
            </a:r>
            <a:r>
              <a:rPr lang="sv-SE" dirty="0"/>
              <a:t> – Envac in the </a:t>
            </a:r>
            <a:r>
              <a:rPr lang="sv-SE" dirty="0" err="1"/>
              <a:t>context</a:t>
            </a:r>
            <a:endParaRPr lang="sv-SE" dirty="0"/>
          </a:p>
        </p:txBody>
      </p:sp>
      <p:pic>
        <p:nvPicPr>
          <p:cNvPr id="2050" name="Picture 2" descr="C:\Users\haa\AppData\Local\Microsoft\Windows\Temporary Internet Files\Content.IE5\3EOYJ14N\recyclebottles-thumb1-177x230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351" t="-14212" r="-15448" b="-1033"/>
          <a:stretch/>
        </p:blipFill>
        <p:spPr bwMode="auto">
          <a:xfrm>
            <a:off x="1980000" y="611999"/>
            <a:ext cx="1260000" cy="17146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ldresultat för envac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9580" y="1895041"/>
            <a:ext cx="1653540" cy="165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haa\AppData\Local\Microsoft\Windows\Temporary Internet Files\Content.IE5\VYEKD3KT\paper%20recycling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514" y="3152342"/>
            <a:ext cx="960526" cy="124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haa\AppData\Local\Microsoft\Windows\Temporary Internet Files\Content.IE5\3EOYJ14N\sfe_zw_bin_green_kitchen_full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9092" y="3947397"/>
            <a:ext cx="1184175" cy="86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haa\AppData\Local\Microsoft\Windows\Temporary Internet Files\Content.IE5\7AS7DWWA\recycle-symbol-1432841051JY9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56005" y="1835304"/>
            <a:ext cx="982778" cy="98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urved Connector 6"/>
          <p:cNvCxnSpPr/>
          <p:nvPr/>
        </p:nvCxnSpPr>
        <p:spPr>
          <a:xfrm>
            <a:off x="2971800" y="1684020"/>
            <a:ext cx="1120140" cy="81282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057" idx="1"/>
          </p:cNvCxnSpPr>
          <p:nvPr/>
        </p:nvCxnSpPr>
        <p:spPr>
          <a:xfrm>
            <a:off x="1938783" y="2326693"/>
            <a:ext cx="2215617" cy="34030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2055" idx="3"/>
          </p:cNvCxnSpPr>
          <p:nvPr/>
        </p:nvCxnSpPr>
        <p:spPr>
          <a:xfrm flipV="1">
            <a:off x="2225040" y="2819400"/>
            <a:ext cx="1929360" cy="953972"/>
          </a:xfrm>
          <a:prstGeom prst="curvedConnector3">
            <a:avLst>
              <a:gd name="adj1" fmla="val 3973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2056" idx="0"/>
          </p:cNvCxnSpPr>
          <p:nvPr/>
        </p:nvCxnSpPr>
        <p:spPr>
          <a:xfrm rot="5400000" flipH="1" flipV="1">
            <a:off x="3002571" y="2911369"/>
            <a:ext cx="914636" cy="1157421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68408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value</a:t>
            </a:r>
            <a:r>
              <a:rPr lang="sv-SE" dirty="0" smtClean="0"/>
              <a:t> </a:t>
            </a:r>
            <a:r>
              <a:rPr lang="sv-SE" dirty="0" err="1" smtClean="0"/>
              <a:t>chain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waste</a:t>
            </a:r>
            <a:r>
              <a:rPr lang="sv-SE" dirty="0" smtClean="0"/>
              <a:t> – Envac in the </a:t>
            </a:r>
            <a:r>
              <a:rPr lang="sv-SE" dirty="0" err="1" smtClean="0"/>
              <a:t>context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EA32-B396-F24C-9063-173045D7C78D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3"/>
          </p:nvPr>
        </p:nvSpPr>
        <p:spPr>
          <a:xfrm>
            <a:off x="3084058" y="4646852"/>
            <a:ext cx="5204807" cy="289477"/>
          </a:xfrm>
        </p:spPr>
        <p:txBody>
          <a:bodyPr/>
          <a:lstStyle/>
          <a:p>
            <a:r>
              <a:rPr lang="sv-SE" dirty="0"/>
              <a:t>Hans Anebreid</a:t>
            </a: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16406" y="2926080"/>
            <a:ext cx="2163591" cy="156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8963" y="714962"/>
            <a:ext cx="2916490" cy="1739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 descr="C:\Users\haa\AppData\Local\Microsoft\Windows\Temporary Internet Files\Content.IE5\VYEKD3KT\cyberscooty-cartoon-truck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867651" y="2716409"/>
            <a:ext cx="1093470" cy="77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urved Connector 9"/>
          <p:cNvCxnSpPr>
            <a:endCxn id="1043" idx="0"/>
          </p:cNvCxnSpPr>
          <p:nvPr/>
        </p:nvCxnSpPr>
        <p:spPr>
          <a:xfrm>
            <a:off x="7185660" y="2011680"/>
            <a:ext cx="1228726" cy="704729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1043" idx="2"/>
          </p:cNvCxnSpPr>
          <p:nvPr/>
        </p:nvCxnSpPr>
        <p:spPr>
          <a:xfrm rot="5400000">
            <a:off x="7660465" y="3021863"/>
            <a:ext cx="286657" cy="1221186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45" name="Picture 21" descr="C:\Users\haa\AppData\Local\Microsoft\Windows\Temporary Internet Files\Content.IE5\7AS7DWWA\play-balls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418" y="175186"/>
            <a:ext cx="2038350" cy="1358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 flipV="1">
            <a:off x="6330462" y="1005840"/>
            <a:ext cx="862738" cy="2883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97860" y="2531743"/>
            <a:ext cx="3088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https://vimeo.com/237059293</a:t>
            </a:r>
          </a:p>
        </p:txBody>
      </p:sp>
      <p:sp>
        <p:nvSpPr>
          <p:cNvPr id="29" name="Freeform 28"/>
          <p:cNvSpPr/>
          <p:nvPr/>
        </p:nvSpPr>
        <p:spPr>
          <a:xfrm>
            <a:off x="3474720" y="1957165"/>
            <a:ext cx="2829184" cy="881426"/>
          </a:xfrm>
          <a:custGeom>
            <a:avLst/>
            <a:gdLst>
              <a:gd name="connsiteX0" fmla="*/ 0 w 2829184"/>
              <a:gd name="connsiteY0" fmla="*/ 160098 h 1016924"/>
              <a:gd name="connsiteX1" fmla="*/ 274320 w 2829184"/>
              <a:gd name="connsiteY1" fmla="*/ 58498 h 1016924"/>
              <a:gd name="connsiteX2" fmla="*/ 1056640 w 2829184"/>
              <a:gd name="connsiteY2" fmla="*/ 952578 h 1016924"/>
              <a:gd name="connsiteX3" fmla="*/ 2590800 w 2829184"/>
              <a:gd name="connsiteY3" fmla="*/ 901778 h 1016924"/>
              <a:gd name="connsiteX4" fmla="*/ 2783840 w 2829184"/>
              <a:gd name="connsiteY4" fmla="*/ 546178 h 1016924"/>
              <a:gd name="connsiteX0" fmla="*/ 0 w 2829184"/>
              <a:gd name="connsiteY0" fmla="*/ 42075 h 879146"/>
              <a:gd name="connsiteX1" fmla="*/ 472440 w 2829184"/>
              <a:gd name="connsiteY1" fmla="*/ 207175 h 879146"/>
              <a:gd name="connsiteX2" fmla="*/ 1056640 w 2829184"/>
              <a:gd name="connsiteY2" fmla="*/ 834555 h 879146"/>
              <a:gd name="connsiteX3" fmla="*/ 2590800 w 2829184"/>
              <a:gd name="connsiteY3" fmla="*/ 783755 h 879146"/>
              <a:gd name="connsiteX4" fmla="*/ 2783840 w 2829184"/>
              <a:gd name="connsiteY4" fmla="*/ 428155 h 879146"/>
              <a:gd name="connsiteX0" fmla="*/ 0 w 2829184"/>
              <a:gd name="connsiteY0" fmla="*/ 44355 h 881426"/>
              <a:gd name="connsiteX1" fmla="*/ 472440 w 2829184"/>
              <a:gd name="connsiteY1" fmla="*/ 209455 h 881426"/>
              <a:gd name="connsiteX2" fmla="*/ 1056640 w 2829184"/>
              <a:gd name="connsiteY2" fmla="*/ 836835 h 881426"/>
              <a:gd name="connsiteX3" fmla="*/ 2590800 w 2829184"/>
              <a:gd name="connsiteY3" fmla="*/ 786035 h 881426"/>
              <a:gd name="connsiteX4" fmla="*/ 2783840 w 2829184"/>
              <a:gd name="connsiteY4" fmla="*/ 430435 h 88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9184" h="881426">
                <a:moveTo>
                  <a:pt x="0" y="44355"/>
                </a:moveTo>
                <a:cubicBezTo>
                  <a:pt x="49106" y="-72485"/>
                  <a:pt x="330623" y="62135"/>
                  <a:pt x="472440" y="209455"/>
                </a:cubicBezTo>
                <a:cubicBezTo>
                  <a:pt x="614257" y="356775"/>
                  <a:pt x="703580" y="740738"/>
                  <a:pt x="1056640" y="836835"/>
                </a:cubicBezTo>
                <a:cubicBezTo>
                  <a:pt x="1409700" y="932932"/>
                  <a:pt x="2302933" y="853768"/>
                  <a:pt x="2590800" y="786035"/>
                </a:cubicBezTo>
                <a:cubicBezTo>
                  <a:pt x="2878667" y="718302"/>
                  <a:pt x="2853267" y="538808"/>
                  <a:pt x="2783840" y="430435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860" y="714962"/>
            <a:ext cx="3109150" cy="1739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0860" y="3102768"/>
            <a:ext cx="4114800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29165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</p:bldLst>
  </p:timing>
</p:sld>
</file>

<file path=ppt/theme/theme1.xml><?xml version="1.0" encoding="utf-8"?>
<a:theme xmlns:a="http://schemas.openxmlformats.org/drawingml/2006/main" name="Envac Theme">
  <a:themeElements>
    <a:clrScheme name="Envac 1">
      <a:dk1>
        <a:srgbClr val="3C3C3C"/>
      </a:dk1>
      <a:lt1>
        <a:srgbClr val="FFFFFF"/>
      </a:lt1>
      <a:dk2>
        <a:srgbClr val="3C3C3C"/>
      </a:dk2>
      <a:lt2>
        <a:srgbClr val="FFFFFF"/>
      </a:lt2>
      <a:accent1>
        <a:srgbClr val="76AD1C"/>
      </a:accent1>
      <a:accent2>
        <a:srgbClr val="004489"/>
      </a:accent2>
      <a:accent3>
        <a:srgbClr val="C50E1F"/>
      </a:accent3>
      <a:accent4>
        <a:srgbClr val="F7D059"/>
      </a:accent4>
      <a:accent5>
        <a:srgbClr val="2CA3CF"/>
      </a:accent5>
      <a:accent6>
        <a:srgbClr val="E96070"/>
      </a:accent6>
      <a:hlink>
        <a:srgbClr val="2CA3CF"/>
      </a:hlink>
      <a:folHlink>
        <a:srgbClr val="2CA3C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am Documents" ma:contentTypeID="0x01010045A841CCEEBB49E5863EA16200A9632700292FDC929B6C4BE99A0579B6DF1E0FAF00992874C6663A48B18A48E7BB8F217BB50089BB8D8B77A5FD438B9A2EF778B23CDA" ma:contentTypeVersion="9" ma:contentTypeDescription="The content type used for documents in the team sites" ma:contentTypeScope="" ma:versionID="ca595897fd8359013ccecbec202efaf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107FD7-C73A-4EEE-8A7C-0A1A3376A246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FA8C2B9-0641-4C50-AB08-71577753A82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DE7AB96-CDAF-4745-AAF2-CAA486559E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35498</TotalTime>
  <Words>434</Words>
  <Application>Microsoft Office PowerPoint</Application>
  <PresentationFormat>On-screen Show (16:9)</PresentationFormat>
  <Paragraphs>137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Envac Theme</vt:lpstr>
      <vt:lpstr>Slide 1</vt:lpstr>
      <vt:lpstr>Slide 2</vt:lpstr>
      <vt:lpstr>The city waste management challenge!!</vt:lpstr>
      <vt:lpstr>Envac Growsmarter</vt:lpstr>
      <vt:lpstr>Some history</vt:lpstr>
      <vt:lpstr>Organisation overview and Key figures 2016</vt:lpstr>
      <vt:lpstr>Slide 7</vt:lpstr>
      <vt:lpstr>The value chain of waste – Envac in the context</vt:lpstr>
      <vt:lpstr>The value chain of waste – Envac in the context</vt:lpstr>
      <vt:lpstr>Waste handling after optical sorting…</vt:lpstr>
      <vt:lpstr>Waste handling after optical sorting…</vt:lpstr>
      <vt:lpstr>Implementation – Envac point of view</vt:lpstr>
      <vt:lpstr>Evaluation</vt:lpstr>
      <vt:lpstr>Evaluation – Data 180618 -- 180821 </vt:lpstr>
      <vt:lpstr>Evaluation – Data 180618 -- 180821 [kg/apartment/day]</vt:lpstr>
      <vt:lpstr>Stakeholders – Stockholm site</vt:lpstr>
      <vt:lpstr>Conclusions (early ones…)</vt:lpstr>
      <vt:lpstr>Slide 18</vt:lpstr>
    </vt:vector>
  </TitlesOfParts>
  <Company>Celebration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 TEMPLATE</dc:title>
  <dc:creator>Markus Ojanperä</dc:creator>
  <cp:lastModifiedBy>Dan Dura</cp:lastModifiedBy>
  <cp:revision>638</cp:revision>
  <cp:lastPrinted>2016-04-27T09:39:07Z</cp:lastPrinted>
  <dcterms:created xsi:type="dcterms:W3CDTF">2016-03-11T13:55:38Z</dcterms:created>
  <dcterms:modified xsi:type="dcterms:W3CDTF">2018-10-04T04:51:53Z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0x01010045A841CCEEBB49E5863EA16200A9632700292FDC929B6C4BE99A0579B6DF1E0FAF00992874C6663A48B18A48E7BB8F217BB50089BB8D8B77A5FD438B9A2EF778B23CDA</vt:lpwstr>
  </property>
  <property fmtid="{D5CDD505-2E9C-101B-9397-08002B2CF9AE}" pid="3" name="Project1">
    <vt:lpwstr/>
  </property>
  <property fmtid="{D5CDD505-2E9C-101B-9397-08002B2CF9AE}" pid="4" name="Department12">
    <vt:lpwstr>32;#Marketing ＆ Sales|1f539a6e-12cd-4a31-84f9-797a79c8112b</vt:lpwstr>
  </property>
</Properties>
</file>